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2"/>
  </p:sldMasterIdLst>
  <p:sldIdLst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>
      <p:cViewPr varScale="1">
        <p:scale>
          <a:sx n="44" d="100"/>
          <a:sy n="44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1000"/>
            <a:lum/>
          </a:blip>
          <a:srcRect/>
          <a:stretch>
            <a:fillRect l="-6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D5A7-7DE9-4082-92B3-F7CF3F28A4C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jpeg"/><Relationship Id="rId20" Type="http://schemas.openxmlformats.org/officeDocument/2006/relationships/image" Target="../media/image19.png"/><Relationship Id="rId1" Type="http://schemas.openxmlformats.org/officeDocument/2006/relationships/video" Target="NULL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microsoft.com/office/2007/relationships/media" Target="../media/media1.mp3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7;&#1094;&#1077;&#1085;&#1072;&#1088;&#1080;&#1081;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1470025"/>
          </a:xfrm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ru-RU" sz="5400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/>
              </a:rPr>
              <a:t>Живая</a:t>
            </a:r>
            <a:r>
              <a:rPr lang="ru-RU" sz="5400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ru-RU" sz="5400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/>
              </a:rPr>
              <a:t>память</a:t>
            </a:r>
            <a:endParaRPr lang="ru-RU" sz="5400" b="1" dirty="0">
              <a:ln w="19050">
                <a:solidFill>
                  <a:schemeClr val="tx1"/>
                </a:solidFill>
              </a:ln>
              <a:gradFill>
                <a:gsLst>
                  <a:gs pos="33000">
                    <a:schemeClr val="bg1"/>
                  </a:gs>
                  <a:gs pos="50000">
                    <a:srgbClr val="0070C0"/>
                  </a:gs>
                  <a:gs pos="71000">
                    <a:srgbClr val="FF0000"/>
                  </a:gs>
                </a:gsLst>
                <a:lin ang="5400000" scaled="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9400"/>
            <a:ext cx="9144000" cy="899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0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0.01296 L 0 -0.14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ru-RU" dirty="0" err="1">
                <a:solidFill>
                  <a:srgbClr val="0070C0"/>
                </a:solidFill>
              </a:rPr>
              <a:t>Л.А.Соколова</a:t>
            </a:r>
            <a:r>
              <a:rPr lang="ru-RU" dirty="0">
                <a:solidFill>
                  <a:srgbClr val="0070C0"/>
                </a:solidFill>
              </a:rPr>
              <a:t> «Книга памяти» Дом Карелия, Петрозаводск, 2002г.</a:t>
            </a:r>
          </a:p>
          <a:p>
            <a:pPr lvl="0"/>
            <a:r>
              <a:rPr lang="ru-RU" dirty="0" err="1">
                <a:solidFill>
                  <a:srgbClr val="0070C0"/>
                </a:solidFill>
              </a:rPr>
              <a:t>А.Карасев</a:t>
            </a:r>
            <a:r>
              <a:rPr lang="ru-RU" dirty="0">
                <a:solidFill>
                  <a:srgbClr val="0070C0"/>
                </a:solidFill>
              </a:rPr>
              <a:t> «Чеченские рассказы», М. Литературная Россия, 2008г.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Статья «Весь я не умру…» из еженедельника для всей семьи «ТВР Панорама» №15 2000г.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Информационное письмо командира 138 </a:t>
            </a:r>
            <a:r>
              <a:rPr lang="ru-RU" dirty="0" err="1">
                <a:solidFill>
                  <a:srgbClr val="0070C0"/>
                </a:solidFill>
              </a:rPr>
              <a:t>ОМСБр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Турченюка</a:t>
            </a:r>
            <a:r>
              <a:rPr lang="ru-RU" dirty="0">
                <a:solidFill>
                  <a:srgbClr val="0070C0"/>
                </a:solidFill>
              </a:rPr>
              <a:t> Игоря Николаевича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Воспоминания родителей:  </a:t>
            </a:r>
            <a:r>
              <a:rPr lang="ru-RU" dirty="0" err="1">
                <a:solidFill>
                  <a:srgbClr val="0070C0"/>
                </a:solidFill>
              </a:rPr>
              <a:t>Джуравец</a:t>
            </a:r>
            <a:r>
              <a:rPr lang="ru-RU" dirty="0">
                <a:solidFill>
                  <a:srgbClr val="0070C0"/>
                </a:solidFill>
              </a:rPr>
              <a:t> Валентины Матвеевны и Владимира </a:t>
            </a:r>
            <a:r>
              <a:rPr lang="ru-RU" dirty="0" smtClean="0">
                <a:solidFill>
                  <a:srgbClr val="0070C0"/>
                </a:solidFill>
              </a:rPr>
              <a:t>Иосифовича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8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757E-17 -0.25 L -1.12757E-1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590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Фотоотчёт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7452320" cy="558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67744" y="6088559"/>
            <a:ext cx="5424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Работа над проектом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7269136" cy="5451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пю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346038" cy="5509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Петров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29482"/>
            <a:ext cx="7371357" cy="5528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одители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7229049" cy="5421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Лопат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265640" cy="5449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Митинг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2"/>
            <a:ext cx="7452320" cy="4935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Митинг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-819472"/>
            <a:ext cx="3634762" cy="5487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Митинг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702270" cy="5101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Митинг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0"/>
            <a:ext cx="3535103" cy="5337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Митинг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96264"/>
            <a:ext cx="3617513" cy="5461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Митинг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968036" cy="3542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Митинг 7" hidden="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0" y="1122505"/>
            <a:ext cx="7567463" cy="5012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Мити нг 8" hidden="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6" y="971683"/>
            <a:ext cx="7731417" cy="5120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Митинг 9" hidden="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10" y="660513"/>
            <a:ext cx="3634762" cy="5487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Митинг 10" hidden="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90" y="701948"/>
            <a:ext cx="3501611" cy="5286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 hidden="1"/>
          <p:cNvSpPr txBox="1"/>
          <p:nvPr/>
        </p:nvSpPr>
        <p:spPr>
          <a:xfrm>
            <a:off x="5524706" y="913933"/>
            <a:ext cx="276266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Сергея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 hidden="1"/>
          <p:cNvSpPr txBox="1"/>
          <p:nvPr/>
        </p:nvSpPr>
        <p:spPr>
          <a:xfrm>
            <a:off x="4726839" y="5341020"/>
            <a:ext cx="360535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ч</a:t>
            </a:r>
            <a:r>
              <a:rPr lang="ru-RU" dirty="0" smtClean="0"/>
              <a:t>лен общественной организации </a:t>
            </a:r>
            <a:r>
              <a:rPr lang="en-US" dirty="0" smtClean="0"/>
              <a:t>“</a:t>
            </a:r>
            <a:r>
              <a:rPr lang="ru-RU" dirty="0" smtClean="0"/>
              <a:t>Боевое братство</a:t>
            </a:r>
            <a:r>
              <a:rPr lang="en-US" dirty="0" smtClean="0"/>
              <a:t>”</a:t>
            </a:r>
            <a:r>
              <a:rPr lang="ru-RU" dirty="0" smtClean="0"/>
              <a:t> - </a:t>
            </a:r>
            <a:r>
              <a:rPr lang="ru-RU" dirty="0" err="1"/>
              <a:t>С.П.Захаров</a:t>
            </a:r>
            <a:endParaRPr lang="ru-RU" dirty="0"/>
          </a:p>
        </p:txBody>
      </p:sp>
      <p:sp>
        <p:nvSpPr>
          <p:cNvPr id="23" name="TextBox 22" hidden="1"/>
          <p:cNvSpPr txBox="1"/>
          <p:nvPr/>
        </p:nvSpPr>
        <p:spPr>
          <a:xfrm>
            <a:off x="2747732" y="920299"/>
            <a:ext cx="38797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Мама Сергея  - Валентина Матвеевна</a:t>
            </a:r>
            <a:endParaRPr lang="ru-RU" dirty="0"/>
          </a:p>
        </p:txBody>
      </p:sp>
      <p:sp>
        <p:nvSpPr>
          <p:cNvPr id="24" name="TextBox 23" hidden="1"/>
          <p:cNvSpPr txBox="1"/>
          <p:nvPr/>
        </p:nvSpPr>
        <p:spPr>
          <a:xfrm>
            <a:off x="2329412" y="868176"/>
            <a:ext cx="473905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Преподаватель русского и литературы ПУ № 9</a:t>
            </a:r>
          </a:p>
          <a:p>
            <a:r>
              <a:rPr lang="ru-RU" dirty="0" smtClean="0"/>
              <a:t>Мельникова Л.М</a:t>
            </a:r>
            <a:endParaRPr lang="ru-RU" dirty="0"/>
          </a:p>
        </p:txBody>
      </p:sp>
      <p:sp>
        <p:nvSpPr>
          <p:cNvPr id="25" name="TextBox 24" hidden="1"/>
          <p:cNvSpPr txBox="1"/>
          <p:nvPr/>
        </p:nvSpPr>
        <p:spPr>
          <a:xfrm>
            <a:off x="3113623" y="1743782"/>
            <a:ext cx="333873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Директор колледжа – Чалая Е.Е.</a:t>
            </a:r>
            <a:endParaRPr lang="ru-RU" dirty="0"/>
          </a:p>
        </p:txBody>
      </p:sp>
      <p:sp>
        <p:nvSpPr>
          <p:cNvPr id="26" name="Прямоугольник 25" hidden="1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внимание!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7" name="Ирина Аллегрова - Оловянный солдатик  (audiopoisk.com)" hidden="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9">
                  <p14:trim st="30366"/>
                  <p14:fade in="50" out="1440"/>
                </p14:media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99243" y="6143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60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1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25 L 4.44444E-6 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6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6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5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7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7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78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8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84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84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9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9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9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9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9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9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9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99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99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10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10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06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2" grpId="0"/>
      <p:bldP spid="4" grpId="0"/>
      <p:bldP spid="4" grpId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Содержание</a:t>
            </a:r>
            <a:endParaRPr lang="ru-RU" sz="5400" b="1" dirty="0">
              <a:ln w="19050">
                <a:solidFill>
                  <a:schemeClr val="tx1"/>
                </a:solidFill>
              </a:ln>
              <a:gradFill>
                <a:gsLst>
                  <a:gs pos="33000">
                    <a:schemeClr val="bg1"/>
                  </a:gs>
                  <a:gs pos="50000">
                    <a:srgbClr val="0070C0"/>
                  </a:gs>
                  <a:gs pos="71000">
                    <a:srgbClr val="FF0000"/>
                  </a:gs>
                </a:gsLst>
                <a:lin ang="5400000" scaled="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rgbClr val="0070C0"/>
                </a:solidFill>
                <a:latin typeface="Book Antiqua" panose="02040602050305030304" pitchFamily="18" charset="0"/>
              </a:rPr>
              <a:t>Введение </a:t>
            </a:r>
            <a:r>
              <a:rPr lang="ru-RU" sz="20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………………………………………………………...3</a:t>
            </a:r>
            <a:endParaRPr lang="ru-RU" sz="2000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lvl="0"/>
            <a:r>
              <a:rPr lang="ru-RU" sz="2000" dirty="0">
                <a:solidFill>
                  <a:srgbClr val="0070C0"/>
                </a:solidFill>
                <a:latin typeface="Book Antiqua" panose="02040602050305030304" pitchFamily="18" charset="0"/>
              </a:rPr>
              <a:t>Цели и задачи</a:t>
            </a:r>
            <a:r>
              <a:rPr lang="ru-RU" sz="20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…………………………………………………..4</a:t>
            </a:r>
            <a:endParaRPr lang="ru-RU" sz="2000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lvl="0"/>
            <a:r>
              <a:rPr lang="ru-RU" sz="2000" dirty="0">
                <a:solidFill>
                  <a:srgbClr val="0070C0"/>
                </a:solidFill>
                <a:latin typeface="Book Antiqua" panose="02040602050305030304" pitchFamily="18" charset="0"/>
              </a:rPr>
              <a:t>Поисково-собирательская работа участников </a:t>
            </a:r>
            <a:r>
              <a:rPr lang="ru-RU" sz="20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проекта…5</a:t>
            </a:r>
            <a:endParaRPr lang="ru-RU" sz="2000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lvl="0"/>
            <a:r>
              <a:rPr lang="ru-RU" sz="2000" dirty="0">
                <a:solidFill>
                  <a:srgbClr val="0070C0"/>
                </a:solidFill>
                <a:latin typeface="Book Antiqua" panose="02040602050305030304" pitchFamily="18" charset="0"/>
              </a:rPr>
              <a:t>Сценарий митинга – открытие мемориальной </a:t>
            </a:r>
            <a:r>
              <a:rPr lang="ru-RU" sz="20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доски…..6</a:t>
            </a:r>
            <a:endParaRPr lang="ru-RU" sz="2000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lvl="0"/>
            <a:r>
              <a:rPr lang="ru-RU" sz="2000" dirty="0">
                <a:solidFill>
                  <a:srgbClr val="0070C0"/>
                </a:solidFill>
                <a:latin typeface="Book Antiqua" panose="02040602050305030304" pitchFamily="18" charset="0"/>
              </a:rPr>
              <a:t>Заключение и выводы</a:t>
            </a:r>
            <a:r>
              <a:rPr lang="ru-RU" sz="20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…………………………………………7</a:t>
            </a:r>
            <a:endParaRPr lang="ru-RU" sz="2000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lvl="0"/>
            <a:r>
              <a:rPr lang="ru-RU" sz="2000" dirty="0">
                <a:solidFill>
                  <a:srgbClr val="0070C0"/>
                </a:solidFill>
                <a:latin typeface="Book Antiqua" panose="02040602050305030304" pitchFamily="18" charset="0"/>
              </a:rPr>
              <a:t>Литература</a:t>
            </a:r>
            <a:r>
              <a:rPr lang="ru-RU" sz="20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……………………………………………………...8</a:t>
            </a:r>
            <a:endParaRPr lang="ru-RU" sz="2000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Приложения…………………………………………………….9</a:t>
            </a:r>
            <a:endParaRPr lang="ru-RU" sz="2000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8286776" y="6286520"/>
            <a:ext cx="357190" cy="357190"/>
          </a:xfrm>
          <a:prstGeom prst="notchedRightArrow">
            <a:avLst>
              <a:gd name="adj1" fmla="val 21334"/>
              <a:gd name="adj2" fmla="val 200000"/>
            </a:avLst>
          </a:prstGeom>
          <a:gradFill>
            <a:gsLst>
              <a:gs pos="33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71000">
                <a:schemeClr val="tx2">
                  <a:lumMod val="60000"/>
                  <a:lumOff val="40000"/>
                </a:schemeClr>
              </a:gs>
            </a:gsLst>
            <a:lin ang="6600000" scaled="0"/>
          </a:gradFill>
          <a:ln>
            <a:solidFill>
              <a:srgbClr val="FF0000"/>
            </a:solidFill>
          </a:ln>
          <a:effectLst>
            <a:outerShdw blurRad="76200" dist="12700" dir="2700000" sy="-23000" kx="-800400" algn="b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>
            <a:hlinkClick r:id="" action="ppaction://hlinkshowjump?jump=previousslide"/>
          </p:cNvPr>
          <p:cNvSpPr/>
          <p:nvPr/>
        </p:nvSpPr>
        <p:spPr>
          <a:xfrm rot="10800000">
            <a:off x="7858148" y="6286520"/>
            <a:ext cx="357190" cy="357190"/>
          </a:xfrm>
          <a:prstGeom prst="notchedRightArrow">
            <a:avLst>
              <a:gd name="adj1" fmla="val 21334"/>
              <a:gd name="adj2" fmla="val 200000"/>
            </a:avLst>
          </a:prstGeom>
          <a:gradFill>
            <a:gsLst>
              <a:gs pos="33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71000">
                <a:schemeClr val="tx2">
                  <a:lumMod val="60000"/>
                  <a:lumOff val="40000"/>
                </a:schemeClr>
              </a:gs>
            </a:gsLst>
            <a:lin ang="6600000" scaled="0"/>
          </a:gradFill>
          <a:ln>
            <a:solidFill>
              <a:srgbClr val="FF0000"/>
            </a:solidFill>
          </a:ln>
          <a:effectLst>
            <a:outerShdw blurRad="76200" dist="12700" dir="2700000" sy="-23000" kx="-800400" algn="b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>
            <a:hlinkClick r:id="" action="ppaction://hlinkshowjump?jump=endshow"/>
          </p:cNvPr>
          <p:cNvSpPr/>
          <p:nvPr/>
        </p:nvSpPr>
        <p:spPr>
          <a:xfrm rot="16200000">
            <a:off x="714348" y="6286520"/>
            <a:ext cx="357190" cy="357190"/>
          </a:xfrm>
          <a:prstGeom prst="notchedRightArrow">
            <a:avLst>
              <a:gd name="adj1" fmla="val 21334"/>
              <a:gd name="adj2" fmla="val 200000"/>
            </a:avLst>
          </a:prstGeom>
          <a:gradFill>
            <a:gsLst>
              <a:gs pos="33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71000">
                <a:schemeClr val="tx2">
                  <a:lumMod val="60000"/>
                  <a:lumOff val="40000"/>
                </a:schemeClr>
              </a:gs>
            </a:gsLst>
            <a:lin ang="6600000" scaled="0"/>
          </a:gradFill>
          <a:ln>
            <a:solidFill>
              <a:srgbClr val="FF0000"/>
            </a:solidFill>
          </a:ln>
          <a:effectLst>
            <a:outerShdw blurRad="76200" dist="12700" dir="2700000" sy="-23000" kx="-800400" algn="b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757E-17 -0.25 L -1.12757E-1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Введение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Увековечение памяти погибших в Чечне – очень важная проблема современного мира, так как решение её влияет на гражданское воспитание молодых людей. У погибших  парней были настоящие понятия о любви к Родине и людям. Установление мемориальной доски – это воспитание патриотизма, это призыв помнить о мужестве и стойкости наших выпускников.</a:t>
            </a:r>
          </a:p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Государство наше воевало почти всегда. Любая война – это слёзы, кровь, жертвы. Войны 20 века оказались особенно жестоки и смертоносны. Не все из них мы знаем достаточно хорошо, Особенно малоизученной остается история локальных войн и конфликтов. Мы зачастую даже с трудом можем представить себе полную географию «горячих точек», в которых воевали СССР, Россия, а значит, и наши земляки В одном из таких конфликтов в Чеченской республике, выполнив долг солдата, погиб выпускник нашего колледжа 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Джуравец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Сергей Владимирович.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193460" y="1600200"/>
            <a:ext cx="8229600" cy="452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70C0"/>
                </a:solidFill>
              </a:rPr>
              <a:t>Но память о нем жива. Память священна и незыблема. Память нужна на все времена и века. Память нужна не мертвым, память нужна живым для того, чтобы не было новых войн и новых погибших, так как и  сегодня груз-200 приходит с Северного Кавказа.</a:t>
            </a:r>
          </a:p>
          <a:p>
            <a:r>
              <a:rPr lang="ru-RU" dirty="0">
                <a:solidFill>
                  <a:srgbClr val="0070C0"/>
                </a:solidFill>
              </a:rPr>
              <a:t>      Мемориальная доска – это лишь малая частица нашей памяти, быть может, сохранить имена ребят в наших сердцах не менее важно, чем начертать их на камне.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    Юридической правомерностью использования материалов по данной проектной деятельности является согласие родителей Сергея </a:t>
            </a:r>
            <a:r>
              <a:rPr lang="ru-RU" dirty="0" err="1">
                <a:solidFill>
                  <a:srgbClr val="0070C0"/>
                </a:solidFill>
              </a:rPr>
              <a:t>Джуравца</a:t>
            </a:r>
            <a:r>
              <a:rPr lang="ru-RU" dirty="0">
                <a:solidFill>
                  <a:srgbClr val="0070C0"/>
                </a:solidFill>
              </a:rPr>
              <a:t> на установку мемориальной доски, письма командования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Книга памяти, в которой описан подвиг Сергея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154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757E-17 -0.25 L -1.12757E-1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648 L 0 0.00024 L -1.00017 -0.00648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32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48 L -3.33333E-6 0.00023 L -1.00017 -0.00648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17" y="32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648 L 1.94444E-6 0.00024 L -1.00018 -0.00648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17" y="32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118 L -1.94444E-6 -0.01296 L -0.95538 -0.00277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78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animBg="1"/>
      <p:bldP spid="6" grpId="1" build="p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Цель проекта</a:t>
            </a:r>
            <a:r>
              <a:rPr lang="en-US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/>
              <a:t>-  Воспитывать среди обучающихся/студентов колледжа  патриотов своего Отечества, способных выполнить гражданский долг, как в мирное, так и в военное время;</a:t>
            </a:r>
          </a:p>
          <a:p>
            <a:r>
              <a:rPr lang="ru-RU" dirty="0"/>
              <a:t>- Приобщать их к социальным ценностям – патриотизму, гражданственности, исторической памяти, долгу; формировать основы национального самосознания.</a:t>
            </a:r>
          </a:p>
          <a:p>
            <a:r>
              <a:rPr lang="ru-RU" dirty="0"/>
              <a:t>- </a:t>
            </a:r>
            <a:r>
              <a:rPr lang="ru-RU" dirty="0" smtClean="0"/>
              <a:t>Сохранить память о выпускнике </a:t>
            </a:r>
            <a:r>
              <a:rPr lang="ru-RU" dirty="0"/>
              <a:t>«Профессионального училища №9» </a:t>
            </a:r>
            <a:r>
              <a:rPr lang="ru-RU" dirty="0" err="1"/>
              <a:t>Джуравец</a:t>
            </a:r>
            <a:r>
              <a:rPr lang="ru-RU" dirty="0"/>
              <a:t> </a:t>
            </a:r>
            <a:r>
              <a:rPr lang="ru-RU" dirty="0" smtClean="0"/>
              <a:t>Сергее Владимировиче, </a:t>
            </a:r>
            <a:r>
              <a:rPr lang="ru-RU" dirty="0"/>
              <a:t>погибшего при ликвидации банд формирований  в Чеченской </a:t>
            </a:r>
            <a:r>
              <a:rPr lang="ru-RU" dirty="0" smtClean="0"/>
              <a:t>республике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3515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757E-17 -0.25 L -1.12757E-1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Задачи</a:t>
            </a:r>
            <a:r>
              <a:rPr lang="en-US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 - исследовать выбранную проблему и найти оптимальный вариант её решения;</a:t>
            </a:r>
          </a:p>
          <a:p>
            <a:r>
              <a:rPr lang="ru-RU" dirty="0"/>
              <a:t>- разработать проект мемориальной </a:t>
            </a:r>
            <a:r>
              <a:rPr lang="ru-RU" dirty="0" smtClean="0"/>
              <a:t>доски </a:t>
            </a:r>
            <a:r>
              <a:rPr lang="ru-RU" dirty="0" err="1" smtClean="0"/>
              <a:t>Джуравец</a:t>
            </a:r>
            <a:r>
              <a:rPr lang="ru-RU" dirty="0" smtClean="0"/>
              <a:t> Сергею;</a:t>
            </a:r>
            <a:endParaRPr lang="ru-RU" dirty="0"/>
          </a:p>
          <a:p>
            <a:r>
              <a:rPr lang="ru-RU" dirty="0"/>
              <a:t>- изготовить и установить мемориальную </a:t>
            </a:r>
            <a:r>
              <a:rPr lang="ru-RU" dirty="0" smtClean="0"/>
              <a:t>доску </a:t>
            </a:r>
            <a:r>
              <a:rPr lang="ru-RU" dirty="0" err="1" smtClean="0"/>
              <a:t>Джуравец</a:t>
            </a:r>
            <a:r>
              <a:rPr lang="ru-RU" dirty="0" smtClean="0"/>
              <a:t> Сергею;</a:t>
            </a:r>
            <a:endParaRPr lang="ru-RU" dirty="0"/>
          </a:p>
          <a:p>
            <a:r>
              <a:rPr lang="ru-RU" dirty="0"/>
              <a:t>- провести церемонию открытия мемориальной доски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3543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757E-17 -0.25 L -1.12757E-1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Поисково-собирательская работа участников социального </a:t>
            </a:r>
            <a:r>
              <a:rPr lang="ru-RU" b="1" dirty="0" err="1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пректа</a:t>
            </a:r>
            <a:endParaRPr lang="ru-RU" dirty="0"/>
          </a:p>
        </p:txBody>
      </p:sp>
      <p:sp>
        <p:nvSpPr>
          <p:cNvPr id="3" name="Патриоты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Патриотическое </a:t>
            </a:r>
            <a:r>
              <a:rPr lang="ru-RU" dirty="0">
                <a:solidFill>
                  <a:srgbClr val="0070C0"/>
                </a:solidFill>
              </a:rPr>
              <a:t>воспитание имеет особую значимость в системе воспитания подрастающего поколения.   Планируя работу по данному направлению, студенческим советом было принято решение увековечить память выпускника Профессионального училища №9 (ныне  Кандалакшский индустриальный колледж) </a:t>
            </a:r>
            <a:r>
              <a:rPr lang="ru-RU" dirty="0" err="1">
                <a:solidFill>
                  <a:srgbClr val="0070C0"/>
                </a:solidFill>
              </a:rPr>
              <a:t>Джуравец</a:t>
            </a:r>
            <a:r>
              <a:rPr lang="ru-RU" dirty="0">
                <a:solidFill>
                  <a:srgbClr val="0070C0"/>
                </a:solidFill>
              </a:rPr>
              <a:t> Сергея Владимировича, погибшего при ликвидации банд формирований в Чечне. Была создана инициативная группа, в которую вошли: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                     </a:t>
            </a:r>
            <a:r>
              <a:rPr lang="ru-RU" dirty="0" err="1">
                <a:solidFill>
                  <a:srgbClr val="0070C0"/>
                </a:solidFill>
              </a:rPr>
              <a:t>Карпюк</a:t>
            </a:r>
            <a:r>
              <a:rPr lang="ru-RU" dirty="0">
                <a:solidFill>
                  <a:srgbClr val="0070C0"/>
                </a:solidFill>
              </a:rPr>
              <a:t> Илья – гр.351 – 3 курс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</a:t>
            </a:r>
            <a:r>
              <a:rPr lang="ru-RU" dirty="0">
                <a:solidFill>
                  <a:srgbClr val="0070C0"/>
                </a:solidFill>
              </a:rPr>
              <a:t>Болденков Сергей – гр.242 – 2 </a:t>
            </a:r>
            <a:r>
              <a:rPr lang="ru-RU" dirty="0" smtClean="0">
                <a:solidFill>
                  <a:srgbClr val="0070C0"/>
                </a:solidFill>
              </a:rPr>
              <a:t>курс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      </a:t>
            </a:r>
            <a:r>
              <a:rPr lang="ru-RU" dirty="0" err="1" smtClean="0">
                <a:solidFill>
                  <a:srgbClr val="0070C0"/>
                </a:solidFill>
              </a:rPr>
              <a:t>Сыродаев</a:t>
            </a:r>
            <a:r>
              <a:rPr lang="ru-RU" dirty="0" smtClean="0">
                <a:solidFill>
                  <a:srgbClr val="0070C0"/>
                </a:solidFill>
              </a:rPr>
              <a:t> Иван – гр.242 – 2 курс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                     Фролова Алена – гр.191 – 1 </a:t>
            </a:r>
            <a:r>
              <a:rPr lang="ru-RU" dirty="0" smtClean="0">
                <a:solidFill>
                  <a:srgbClr val="0070C0"/>
                </a:solidFill>
              </a:rPr>
              <a:t>курс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                     </a:t>
            </a:r>
            <a:r>
              <a:rPr lang="ru-RU" dirty="0" err="1">
                <a:solidFill>
                  <a:srgbClr val="0070C0"/>
                </a:solidFill>
              </a:rPr>
              <a:t>Ракшина</a:t>
            </a:r>
            <a:r>
              <a:rPr lang="ru-RU" dirty="0">
                <a:solidFill>
                  <a:srgbClr val="0070C0"/>
                </a:solidFill>
              </a:rPr>
              <a:t> Дарья – гр.272 – 2 </a:t>
            </a:r>
            <a:r>
              <a:rPr lang="ru-RU" dirty="0" smtClean="0">
                <a:solidFill>
                  <a:srgbClr val="0070C0"/>
                </a:solidFill>
              </a:rPr>
              <a:t>курс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Выработали план подготовки и установления мемориальной доски.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Колледж"/>
          <p:cNvSpPr txBox="1">
            <a:spLocks/>
          </p:cNvSpPr>
          <p:nvPr/>
        </p:nvSpPr>
        <p:spPr>
          <a:xfrm>
            <a:off x="457200" y="1600199"/>
            <a:ext cx="8229600" cy="452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70C0"/>
                </a:solidFill>
              </a:rPr>
              <a:t>В архиве колледжа нашли (по заявлению о поступлении в училище) адрес, где проживал Сергей. Это – республика Карелия, поселок </a:t>
            </a:r>
            <a:r>
              <a:rPr lang="ru-RU" dirty="0" err="1">
                <a:solidFill>
                  <a:srgbClr val="0070C0"/>
                </a:solidFill>
              </a:rPr>
              <a:t>Тэдино</a:t>
            </a:r>
            <a:r>
              <a:rPr lang="ru-RU" dirty="0">
                <a:solidFill>
                  <a:srgbClr val="0070C0"/>
                </a:solidFill>
              </a:rPr>
              <a:t>. После окончания 9 классов Сергей поступил в Профессиональное училище №9,  и  в 1998 году закончив его,   получил аттестат о среднем образовании и две специальности: столяр строительный и плотник 3 разряда.</a:t>
            </a:r>
          </a:p>
          <a:p>
            <a:r>
              <a:rPr lang="ru-RU" dirty="0">
                <a:solidFill>
                  <a:srgbClr val="0070C0"/>
                </a:solidFill>
              </a:rPr>
              <a:t>Инициативная группа социального проекта выезжала на встречу с родителями  Сергея </a:t>
            </a:r>
            <a:r>
              <a:rPr lang="ru-RU" dirty="0" err="1">
                <a:solidFill>
                  <a:srgbClr val="0070C0"/>
                </a:solidFill>
              </a:rPr>
              <a:t>Джуравца</a:t>
            </a:r>
            <a:r>
              <a:rPr lang="ru-RU" dirty="0">
                <a:solidFill>
                  <a:srgbClr val="0070C0"/>
                </a:solidFill>
              </a:rPr>
              <a:t>, мамой – Валентиной Матвеевной и отцом – Владимиром Иосифовичем. В ходе встречи родители рассказали о своем сыне. Сергей был единственным ребенком в семье: был добрым, отзывчивым, помогал родителям, любил с отцом ходить в лес, на рыбалку, ценил дружбу. Валентина Матвеевна охотно показывала фотографии Сергея. У него была возможность не идти в армию, но Сергей считал, что армия в жизни мужчины очень важна. Сергей очень часто писал родителям. Вот одно из его писем.</a:t>
            </a:r>
          </a:p>
        </p:txBody>
      </p:sp>
      <p:sp>
        <p:nvSpPr>
          <p:cNvPr id="6" name="Письмо"/>
          <p:cNvSpPr txBox="1">
            <a:spLocks/>
          </p:cNvSpPr>
          <p:nvPr/>
        </p:nvSpPr>
        <p:spPr>
          <a:xfrm>
            <a:off x="457200" y="1600200"/>
            <a:ext cx="8229600" cy="4632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50" dirty="0">
                <a:solidFill>
                  <a:srgbClr val="0070C0"/>
                </a:solidFill>
              </a:rPr>
              <a:t>«Здравствуйте!!!  Мои дорогие мама, папа. Пишет вам ваш сын Сергей. У меня все хорошо. Жив и здоров. У меня все по-старому продвигаемся вперед понемногу. Грозный захватили в кольцо и бомбили. Нам немного осталось – взять в горах одно ущелье, где они скопились. Самые главные участки мы отвоевали – это Урус-Мартан, Малый Бамут и Большой Бамут. А самое главное, в Грозный войти и эти ущелья взять, и наша миссия выполнена – всех этих </a:t>
            </a:r>
            <a:r>
              <a:rPr lang="ru-RU" sz="1750" dirty="0" err="1">
                <a:solidFill>
                  <a:srgbClr val="0070C0"/>
                </a:solidFill>
              </a:rPr>
              <a:t>лохобитов</a:t>
            </a:r>
            <a:r>
              <a:rPr lang="ru-RU" sz="1750" dirty="0">
                <a:solidFill>
                  <a:srgbClr val="0070C0"/>
                </a:solidFill>
              </a:rPr>
              <a:t> перебьем.  Еще немножко протянуть  и все – можно думать о доме. Год уже прошел и еще немного надо прослужить. Я, так по вам соскучился. Я уже забыл, как вы выглядите. Мама, если не трудно, пришлите ваши фотографии, и Женьки с Ромкой, чтобы смотреть и вспоминать тех, кто тебя ждет. Здесь все забывается напрочь: в голове одно – взять, пойти и победить.  Ну ладно, а вы как там, как с папой поживаете, все ли у вас нормально, никто не болеет? Какие новости в поселке, кто приехал, кто уехал, кто женился? Мама, вы уж сильно так не тревожьтесь за меня. Я вас обоих крепко целую, ждите, вернусь. Извините за мой почерк, думаю, поймете – пишу в неудобном месте. Ну,  все. Привет от меня всем большой-пребольшой, всех крепко целую. Пишите, не забывайте, жду ответов. Ваш сын Сергей».     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580531"/>
            <a:ext cx="8229600" cy="452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70C0"/>
                </a:solidFill>
              </a:rPr>
              <a:t> За время службы в должности старшего наводчика гранатометного взвода 1-й мотострелковой роты 708 отдельного гвардейского мотострелкового батальона рядовой </a:t>
            </a:r>
            <a:r>
              <a:rPr lang="ru-RU" dirty="0" err="1">
                <a:solidFill>
                  <a:srgbClr val="0070C0"/>
                </a:solidFill>
              </a:rPr>
              <a:t>Джуравец</a:t>
            </a:r>
            <a:r>
              <a:rPr lang="ru-RU" dirty="0">
                <a:solidFill>
                  <a:srgbClr val="0070C0"/>
                </a:solidFill>
              </a:rPr>
              <a:t> Сергей Владимирович зарекомендовал себя исключительно с положительной стороны, как ответственный и исполнительный военнослужащий. Сергею можно было доверить выполнение любой задачи. Он был надежным товарищем для сослуживцев.</a:t>
            </a:r>
          </a:p>
          <a:p>
            <a:r>
              <a:rPr lang="ru-RU" dirty="0">
                <a:solidFill>
                  <a:srgbClr val="0070C0"/>
                </a:solidFill>
              </a:rPr>
              <a:t>   Как радовались родители Сергея, получив 15 января 2000 года весточку от сына. Из Чечни. С волнением читали дорогие строчки, не зная, что именно в этот день их сын был убит в неравном бою с боевиками. </a:t>
            </a:r>
          </a:p>
          <a:p>
            <a:r>
              <a:rPr lang="ru-RU" dirty="0">
                <a:solidFill>
                  <a:srgbClr val="0070C0"/>
                </a:solidFill>
              </a:rPr>
              <a:t>Из письма командира 138 </a:t>
            </a:r>
            <a:r>
              <a:rPr lang="ru-RU" dirty="0" err="1">
                <a:solidFill>
                  <a:srgbClr val="0070C0"/>
                </a:solidFill>
              </a:rPr>
              <a:t>ОМСБр</a:t>
            </a:r>
            <a:r>
              <a:rPr lang="ru-RU" dirty="0">
                <a:solidFill>
                  <a:srgbClr val="0070C0"/>
                </a:solidFill>
              </a:rPr>
              <a:t> гвардии полковника </a:t>
            </a:r>
            <a:r>
              <a:rPr lang="ru-RU" dirty="0" err="1">
                <a:solidFill>
                  <a:srgbClr val="0070C0"/>
                </a:solidFill>
              </a:rPr>
              <a:t>И.Н.Турченка</a:t>
            </a:r>
            <a:r>
              <a:rPr lang="ru-RU" dirty="0">
                <a:solidFill>
                  <a:srgbClr val="0070C0"/>
                </a:solidFill>
              </a:rPr>
              <a:t> «С первых дней боевых действий на территории Республики Чечня Сергей проявлял мужество и отвагу. В составе роты и батальона выполнял боевые задачи по блокированию населенных </a:t>
            </a:r>
            <a:r>
              <a:rPr lang="ru-RU" dirty="0" err="1">
                <a:solidFill>
                  <a:srgbClr val="0070C0"/>
                </a:solidFill>
              </a:rPr>
              <a:t>пуктов</a:t>
            </a:r>
            <a:r>
              <a:rPr lang="ru-RU" dirty="0">
                <a:solidFill>
                  <a:srgbClr val="0070C0"/>
                </a:solidFill>
              </a:rPr>
              <a:t> в таких районах Чечни как Шелковской, </a:t>
            </a:r>
            <a:r>
              <a:rPr lang="ru-RU" dirty="0" err="1">
                <a:solidFill>
                  <a:srgbClr val="0070C0"/>
                </a:solidFill>
              </a:rPr>
              <a:t>Надтеречный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Ачхой-Мартановский</a:t>
            </a:r>
            <a:r>
              <a:rPr lang="ru-RU" dirty="0">
                <a:solidFill>
                  <a:srgbClr val="0070C0"/>
                </a:solidFill>
              </a:rPr>
              <a:t>, принимал участие в уничтожении незаконных бандформирований в Аргунском ущелье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5"/>
          <p:cNvSpPr txBox="1">
            <a:spLocks/>
          </p:cNvSpPr>
          <p:nvPr/>
        </p:nvSpPr>
        <p:spPr>
          <a:xfrm>
            <a:off x="457200" y="1580531"/>
            <a:ext cx="8229600" cy="4632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rgbClr val="0070C0"/>
                </a:solidFill>
              </a:rPr>
              <a:t> 15 января 2000г. подразделение, в котором проходил службу Сергей, заняло опорный пункт с господствующей высотой на западных склонах Аргунского ущелья, в двух километрах юго-восточнее населенного пункта Дуба-Юрт, являющимся «воротами» в ущелье.</a:t>
            </a:r>
          </a:p>
          <a:p>
            <a:r>
              <a:rPr lang="ru-RU" sz="2200" dirty="0">
                <a:solidFill>
                  <a:srgbClr val="0070C0"/>
                </a:solidFill>
              </a:rPr>
              <a:t>  Около 10 часов утра бандиты решили сбить два взвода гвардейцев, занимающих важную высоту. Около ста пятидесяти боевиков начали обходить взвод с трех сторон. Бой шел около полутора часов, силы были слишком не равные. Гвардейцы </a:t>
            </a:r>
            <a:r>
              <a:rPr lang="ru-RU" sz="2200" dirty="0" err="1">
                <a:solidFill>
                  <a:srgbClr val="0070C0"/>
                </a:solidFill>
              </a:rPr>
              <a:t>мотострелки</a:t>
            </a:r>
            <a:r>
              <a:rPr lang="ru-RU" sz="2200" dirty="0">
                <a:solidFill>
                  <a:srgbClr val="0070C0"/>
                </a:solidFill>
              </a:rPr>
              <a:t> несли большие потери. Сергей не давал бандитам обойти взвод справа и метким огнем уничтожал противника. Когда же была получена команда на отход.</a:t>
            </a:r>
          </a:p>
        </p:txBody>
      </p:sp>
      <p:sp>
        <p:nvSpPr>
          <p:cNvPr id="9" name="5"/>
          <p:cNvSpPr txBox="1">
            <a:spLocks/>
          </p:cNvSpPr>
          <p:nvPr/>
        </p:nvSpPr>
        <p:spPr>
          <a:xfrm>
            <a:off x="457200" y="1600198"/>
            <a:ext cx="8229600" cy="4632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0070C0"/>
                </a:solidFill>
              </a:rPr>
              <a:t>Сергей </a:t>
            </a:r>
            <a:r>
              <a:rPr lang="ru-RU" sz="2400" dirty="0" smtClean="0">
                <a:solidFill>
                  <a:srgbClr val="0070C0"/>
                </a:solidFill>
              </a:rPr>
              <a:t>остался </a:t>
            </a:r>
            <a:r>
              <a:rPr lang="ru-RU" sz="2400" dirty="0">
                <a:solidFill>
                  <a:srgbClr val="0070C0"/>
                </a:solidFill>
              </a:rPr>
              <a:t>прикрывать взвод вместе с командиром, лейтенантом Казаковым. Они держались до последнего патрона. Этот бой стал для Сергея </a:t>
            </a:r>
            <a:r>
              <a:rPr lang="ru-RU" sz="2400" dirty="0" err="1">
                <a:solidFill>
                  <a:srgbClr val="0070C0"/>
                </a:solidFill>
              </a:rPr>
              <a:t>Джуравца</a:t>
            </a:r>
            <a:r>
              <a:rPr lang="ru-RU" sz="2400" dirty="0">
                <a:solidFill>
                  <a:srgbClr val="0070C0"/>
                </a:solidFill>
              </a:rPr>
              <a:t> последним».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      За мужество и героизм, проявленные в бою рядовой </a:t>
            </a:r>
            <a:r>
              <a:rPr lang="ru-RU" sz="2400" dirty="0" err="1">
                <a:solidFill>
                  <a:srgbClr val="0070C0"/>
                </a:solidFill>
              </a:rPr>
              <a:t>Джуравец</a:t>
            </a:r>
            <a:r>
              <a:rPr lang="ru-RU" sz="2400" dirty="0">
                <a:solidFill>
                  <a:srgbClr val="0070C0"/>
                </a:solidFill>
              </a:rPr>
              <a:t> Сергей Владимирович представлен к высокой государственной награде – ордену «Мужества». До этой награды у Сергея была еще одна – медаль  </a:t>
            </a:r>
            <a:r>
              <a:rPr lang="ru-RU" sz="2400" dirty="0" err="1">
                <a:solidFill>
                  <a:srgbClr val="0070C0"/>
                </a:solidFill>
              </a:rPr>
              <a:t>А.В.Суворова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   Родители Сергея передали нашей группе документы: письма командования, статьи из газет, фотографии Сергея.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10" name="5"/>
          <p:cNvSpPr txBox="1">
            <a:spLocks/>
          </p:cNvSpPr>
          <p:nvPr/>
        </p:nvSpPr>
        <p:spPr>
          <a:xfrm>
            <a:off x="457200" y="1571787"/>
            <a:ext cx="8229600" cy="4632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rgbClr val="0070C0"/>
                </a:solidFill>
              </a:rPr>
              <a:t>После встречи с родителями было подготовлено письмо в Военно-мемориальную кампанию с просьбой, оказать помощь в изготовлении мемориальной памятной доски. Военно-мемориальная кампания не только оказала помощь, но и взяла на себя все финансовые затраты.</a:t>
            </a:r>
          </a:p>
          <a:p>
            <a:r>
              <a:rPr lang="ru-RU" sz="2200" dirty="0">
                <a:solidFill>
                  <a:srgbClr val="0070C0"/>
                </a:solidFill>
              </a:rPr>
              <a:t>    Полочку под цветы, было решено изготовить самими обучающимися. Эскиз полочки разработал </a:t>
            </a:r>
            <a:r>
              <a:rPr lang="ru-RU" sz="2200" dirty="0" err="1">
                <a:solidFill>
                  <a:srgbClr val="0070C0"/>
                </a:solidFill>
              </a:rPr>
              <a:t>Карпюк</a:t>
            </a:r>
            <a:r>
              <a:rPr lang="ru-RU" sz="2200" dirty="0">
                <a:solidFill>
                  <a:srgbClr val="0070C0"/>
                </a:solidFill>
              </a:rPr>
              <a:t> Илья, он же и сварил ее в сварочных мастерских, затем покрасил.</a:t>
            </a:r>
          </a:p>
          <a:p>
            <a:r>
              <a:rPr lang="ru-RU" sz="2200" dirty="0">
                <a:solidFill>
                  <a:srgbClr val="0070C0"/>
                </a:solidFill>
              </a:rPr>
              <a:t>    С администрацией колледжа было оговорено место, где будет установлена мемориальная доска. Накануне установки группы обучающихся/студентов  вышли на расчистку территории колледжа от снега</a:t>
            </a:r>
            <a:r>
              <a:rPr lang="ru-RU" sz="2200" dirty="0" smtClean="0">
                <a:solidFill>
                  <a:srgbClr val="0070C0"/>
                </a:solidFill>
              </a:rPr>
              <a:t>.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11" name="5"/>
          <p:cNvSpPr txBox="1">
            <a:spLocks/>
          </p:cNvSpPr>
          <p:nvPr/>
        </p:nvSpPr>
        <p:spPr>
          <a:xfrm>
            <a:off x="457200" y="1580531"/>
            <a:ext cx="8229600" cy="4632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0070C0"/>
                </a:solidFill>
              </a:rPr>
              <a:t>Инициативной группой был разработан сценарий митинга – открытия мемориальной доски. На митинг приглашены представители общественной организации «Боевое братство», родители Сергея </a:t>
            </a:r>
            <a:r>
              <a:rPr lang="ru-RU" sz="2400" dirty="0" err="1">
                <a:solidFill>
                  <a:srgbClr val="0070C0"/>
                </a:solidFill>
              </a:rPr>
              <a:t>Джуравца</a:t>
            </a:r>
            <a:r>
              <a:rPr lang="ru-RU" sz="2400" dirty="0">
                <a:solidFill>
                  <a:srgbClr val="0070C0"/>
                </a:solidFill>
              </a:rPr>
              <a:t>, преподаватели профессионального училища №9, представители военно-мемориальной кампании, а так же СМИ  ТВ «Пульс города» и «Альфа плюс».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787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757E-17 -0.25 L -1.12757E-1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648 L 0 0.00024 L -1.00017 -0.00648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32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649 L 1.11111E-6 0.00023 L -1.00017 -0.00649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17" y="32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648 L 8.33333E-7 0.00024 L -1.00017 -0.00648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32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648 L -2.5E-6 0.00023 L -1.00017 -0.00648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32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648 L -5.55556E-7 0.00023 L -1.00017 -0.00648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32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648 L 2.77778E-7 0.00023 L -1.00017 -0.00648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3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649 L 2.77778E-7 0.00023 L -1.00017 -0.00649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32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648 L 1.66667E-6 0.00024 L -1.00018 -0.00648 " pathEditMode="relative" rAng="0" ptsTypes="AAA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32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5538 -0.00902 L 0.95538 -0.01018 L 0 -4.44444E-6 " pathEditMode="relative" rAng="0" ptsTypes="A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78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858 -4.44444E-6 L -0.70885 0.00764 C -0.65434 0.00926 -0.57292 0.01065 -0.48837 0.01065 C -0.39149 0.01065 -0.31424 0.00926 -0.26007 0.00764 L 0 -4.44444E-6 " pathEditMode="relative" rAng="0" ptsTypes="AAAAA">
                                      <p:cBhvr>
                                        <p:cTn id="57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53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5538 -0.00902 L 0.95538 -0.01018 L 2.5E-6 -3.33333E-6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78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858 -2.96296E-6 L -0.70885 0.00764 C -0.65434 0.00926 -0.57292 0.01065 -0.48837 0.01065 C -0.39149 0.01065 -0.31424 0.00926 -0.25972 0.00764 L 0 -2.96296E-6 " pathEditMode="relative" rAng="0" ptsTypes="AAAAA">
                                      <p:cBhvr>
                                        <p:cTn id="6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53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5538 -0.00902 L 0.95538 -0.01018 L 2.5E-6 -3.33333E-6 " pathEditMode="relative" rAng="0" ptsTypes="A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78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858 -2.96296E-6 L -0.70885 0.00764 C -0.65434 0.00926 -0.57292 0.01065 -0.48837 0.01065 C -0.39149 0.01065 -0.31424 0.00926 -0.25972 0.00764 L 0 -2.96296E-6 " pathEditMode="relative" rAng="0" ptsTypes="AAAAA">
                                      <p:cBhvr>
                                        <p:cTn id="75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53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5538 -0.00903 L 0.95538 -0.01019 L 0 2.96296E-6 " pathEditMode="relative" rAng="0" ptsTypes="A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78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858 2.96296E-6 L -0.70885 0.00764 C -0.65434 0.00926 -0.57292 0.01065 -0.48837 0.01065 C -0.39149 0.01065 -0.31424 0.00926 -0.2599 0.00764 L 0 2.96296E-6 " pathEditMode="relative" rAng="0" ptsTypes="AAAAA">
                                      <p:cBhvr>
                                        <p:cTn id="84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53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5538 -0.00902 L 0.95538 -0.01018 L 0 -4.81481E-6 " pathEditMode="relative" rAng="0" ptsTypes="AAA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78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858 -4.81481E-6 L -0.70885 0.00764 C -0.65434 0.00926 -0.57292 0.01065 -0.48837 0.01065 C -0.39149 0.01065 -0.31424 0.00926 -0.26007 0.00764 L 0 -4.81481E-6 " pathEditMode="relative" rAng="0" ptsTypes="AAAAA">
                                      <p:cBhvr>
                                        <p:cTn id="93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53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5538 -0.00903 L 0.95538 -0.01019 L 0 1.85185E-6 " pathEditMode="relative" rAng="0" ptsTypes="A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78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858 1.85185E-6 L -0.70885 0.00764 C -0.65434 0.00926 -0.57292 0.01065 -0.48837 0.01065 C -0.39149 0.01065 -0.31424 0.00926 -0.26024 0.00764 L 0 1.85185E-6 " pathEditMode="relative" rAng="0" ptsTypes="AAAAA">
                                      <p:cBhvr>
                                        <p:cTn id="102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53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5538 -0.00903 L 0.95538 -0.01019 L 0 2.96296E-6 " pathEditMode="relative" rAng="0" ptsTypes="AAA">
                                      <p:cBhvr>
                                        <p:cTn id="10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78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858 2.96296E-6 L -0.70885 0.00764 C -0.65434 0.00926 -0.57292 0.01065 -0.48837 0.01065 C -0.39149 0.01065 -0.31424 0.00926 -0.26042 0.00764 L 0 2.96296E-6 " pathEditMode="relative" rAng="0" ptsTypes="AAAAA">
                                      <p:cBhvr>
                                        <p:cTn id="111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3" grpId="1" uiExpand="1" build="p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Анализ и самооценка проделанной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Работая над этим проектом, мы еще раз хотели показать силу русского характера. Кажется, прост человек, а придет суровая беда, в большом или малом, и поднимается в нем сила – человеческая красота. Так и бывшие выпускники  нашего колледжа, надев военную форму,  нигде и ничем себя не запятнали, показали и показывают себя доблестными защитниками Отчизны.</a:t>
            </a:r>
          </a:p>
          <a:p>
            <a:r>
              <a:rPr lang="ru-RU" dirty="0">
                <a:solidFill>
                  <a:srgbClr val="0070C0"/>
                </a:solidFill>
              </a:rPr>
              <a:t>    Данный проект осуществлен в целях увековечения памяти павших солдат. Поставленные цели достигнуты. Мемориальная доска готова и торжественно установлена 21 февраля  2013 года.</a:t>
            </a:r>
          </a:p>
          <a:p>
            <a:r>
              <a:rPr lang="ru-RU" dirty="0">
                <a:solidFill>
                  <a:srgbClr val="0070C0"/>
                </a:solidFill>
              </a:rPr>
              <a:t>   Сегодня мы можем с уверенностью сказать, что память о выпускнике нашего колледжа будет вечной. И не может быть иначе, ведь до конца выполнив свой воинский долг, он шагнул в бессмертие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79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757E-17 -0.25 L -1.12757E-1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Сценарий</a:t>
            </a:r>
            <a:endParaRPr lang="ru-RU" dirty="0"/>
          </a:p>
        </p:txBody>
      </p:sp>
      <p:sp>
        <p:nvSpPr>
          <p:cNvPr id="4" name="Вертикальный свиток 3">
            <a:hlinkClick r:id="rId2" action="ppaction://hlinkfile"/>
          </p:cNvPr>
          <p:cNvSpPr/>
          <p:nvPr/>
        </p:nvSpPr>
        <p:spPr>
          <a:xfrm>
            <a:off x="3383868" y="2348880"/>
            <a:ext cx="2376264" cy="31683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НАЖМИ </a:t>
            </a:r>
          </a:p>
          <a:p>
            <a:pPr algn="ctr"/>
            <a:r>
              <a:rPr lang="ru-RU" dirty="0" smtClean="0"/>
              <a:t>НА </a:t>
            </a:r>
          </a:p>
          <a:p>
            <a:pPr algn="ctr"/>
            <a:r>
              <a:rPr lang="ru-RU" dirty="0" smtClean="0"/>
              <a:t>МЕНЯ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2559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757E-17 -0.25 L -1.12757E-1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Заключения и 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 Работая над этим проектом, мы еще раз хотели показать силу русского характера. Кажется, прост человек, а придет суровая беда, в большом или малом, и поднимается в нем сила – человеческая красота. Так и бывшие выпускники  нашего колледжа, надев военную форму,  нигде и ничем себя не запятнали, показали и показывают себя доблестными защитниками Отчизны.</a:t>
            </a:r>
          </a:p>
          <a:p>
            <a:r>
              <a:rPr lang="ru-RU" dirty="0">
                <a:solidFill>
                  <a:srgbClr val="0070C0"/>
                </a:solidFill>
              </a:rPr>
              <a:t>    Данный проект осуществлен в целях увековечения памяти павших солдат. Поставленные цели достигнуты. Мемориальная доска готова и торжественно установлена 21 февраля  2013 года. Проект реалистичен, так как содержит подлинные документы о подвиге Сергея </a:t>
            </a:r>
            <a:r>
              <a:rPr lang="ru-RU" dirty="0" err="1">
                <a:solidFill>
                  <a:srgbClr val="0070C0"/>
                </a:solidFill>
              </a:rPr>
              <a:t>Джуравца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>
                <a:solidFill>
                  <a:srgbClr val="0070C0"/>
                </a:solidFill>
              </a:rPr>
              <a:t>   Сегодня мы можем с уверенностью сказать, что память о выпускнике нашего колледжа будет вечной. И не может быть иначе, ведь до конца выполнив свой воинский долг, он шагнул в бессмертие. Работу по данному проекту планируем продолжать и в следующем учебном году.</a:t>
            </a:r>
          </a:p>
        </p:txBody>
      </p:sp>
    </p:spTree>
    <p:extLst>
      <p:ext uri="{BB962C8B-B14F-4D97-AF65-F5344CB8AC3E}">
        <p14:creationId xmlns="" xmlns:p14="http://schemas.microsoft.com/office/powerpoint/2010/main" val="415685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757E-17 -0.25 L -1.12757E-1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Патриоты Росс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917954E-4EDD-4F60-B69A-405BEEB0BD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Патриоты России</Template>
  <TotalTime>353</TotalTime>
  <Words>1607</Words>
  <Application>Microsoft Office PowerPoint</Application>
  <PresentationFormat>Экран (4:3)</PresentationFormat>
  <Paragraphs>74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Патриоты России</vt:lpstr>
      <vt:lpstr>Живая память</vt:lpstr>
      <vt:lpstr>Содержание</vt:lpstr>
      <vt:lpstr>Введение</vt:lpstr>
      <vt:lpstr>Цель проекта:</vt:lpstr>
      <vt:lpstr>Задачи:</vt:lpstr>
      <vt:lpstr>Поисково-собирательская работа участников социального пректа</vt:lpstr>
      <vt:lpstr>Анализ и самооценка проделанной работы</vt:lpstr>
      <vt:lpstr>Сценарий</vt:lpstr>
      <vt:lpstr>Заключения и выводы</vt:lpstr>
      <vt:lpstr>Литература</vt:lpstr>
      <vt:lpstr>Фотоотчёт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память</dc:title>
  <dc:creator>Сергей Болденков</dc:creator>
  <cp:keywords/>
  <cp:lastModifiedBy>User</cp:lastModifiedBy>
  <cp:revision>36</cp:revision>
  <dcterms:created xsi:type="dcterms:W3CDTF">2013-03-12T13:26:22Z</dcterms:created>
  <dcterms:modified xsi:type="dcterms:W3CDTF">2014-01-14T09:40:03Z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TC300095399990</vt:lpwstr>
  </property>
</Properties>
</file>