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3" r:id="rId3"/>
    <p:sldId id="275" r:id="rId4"/>
    <p:sldId id="277" r:id="rId5"/>
    <p:sldId id="298" r:id="rId6"/>
    <p:sldId id="262" r:id="rId7"/>
    <p:sldId id="261" r:id="rId8"/>
    <p:sldId id="265" r:id="rId9"/>
    <p:sldId id="269" r:id="rId10"/>
    <p:sldId id="260" r:id="rId11"/>
    <p:sldId id="268" r:id="rId12"/>
    <p:sldId id="282" r:id="rId13"/>
    <p:sldId id="301" r:id="rId14"/>
    <p:sldId id="259" r:id="rId15"/>
    <p:sldId id="258" r:id="rId16"/>
    <p:sldId id="257" r:id="rId17"/>
    <p:sldId id="267" r:id="rId18"/>
    <p:sldId id="272" r:id="rId19"/>
    <p:sldId id="271" r:id="rId20"/>
    <p:sldId id="273" r:id="rId21"/>
    <p:sldId id="276" r:id="rId22"/>
    <p:sldId id="278" r:id="rId23"/>
    <p:sldId id="288" r:id="rId24"/>
    <p:sldId id="283" r:id="rId25"/>
    <p:sldId id="280" r:id="rId26"/>
    <p:sldId id="279" r:id="rId27"/>
    <p:sldId id="286" r:id="rId28"/>
    <p:sldId id="299" r:id="rId29"/>
    <p:sldId id="300" r:id="rId30"/>
    <p:sldId id="281" r:id="rId31"/>
    <p:sldId id="284" r:id="rId32"/>
    <p:sldId id="285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8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>
        <p:scale>
          <a:sx n="66" d="100"/>
          <a:sy n="66" d="100"/>
        </p:scale>
        <p:origin x="-12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67EB6-ED73-4C15-A01F-755325CD46AB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5354E-F62B-47F2-B272-DDC9D3AE1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93F55-5CAC-4A5C-A239-66BE4C1D1174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AE80F-8E35-4A43-A1DF-5494E864A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регионального компонента в системе дополнительного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3338" y="2428868"/>
            <a:ext cx="46434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ГАПОУ МО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Кандалакшский индустриальный колледж»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3645024"/>
            <a:ext cx="47148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 дополнительного образования, руководитель молодежного объединения «Творческая мастерская колледжа»  </a:t>
            </a:r>
          </a:p>
          <a:p>
            <a:pPr algn="ctr"/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Зелинская Адель Ивановна</a:t>
            </a:r>
            <a:endParaRPr lang="ru-RU" sz="2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P1120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852936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0897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</p:txBody>
      </p:sp>
      <p:pic>
        <p:nvPicPr>
          <p:cNvPr id="1026" name="Picture 2" descr="C:\Users\User\Desktop\Новая папка\Фото0949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571472" y="976296"/>
            <a:ext cx="3929090" cy="523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: мох-ягель, лишайники, еловые шишки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6072206"/>
            <a:ext cx="28346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Отдых у дерева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(60</a:t>
            </a:r>
            <a:r>
              <a: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x40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 descr="C:\Users\User\Desktop\Новая папка\Фото0948.jpg"/>
          <p:cNvPicPr preferRelativeResize="0">
            <a:picLocks noChangeAspect="1" noChangeArrowheads="1"/>
          </p:cNvPicPr>
          <p:nvPr/>
        </p:nvPicPr>
        <p:blipFill>
          <a:blip r:embed="rId3" cstate="print">
            <a:lum contrast="28000"/>
          </a:blip>
          <a:srcRect t="3460"/>
          <a:stretch>
            <a:fillRect/>
          </a:stretch>
        </p:blipFill>
        <p:spPr bwMode="auto">
          <a:xfrm>
            <a:off x="4643438" y="1071546"/>
            <a:ext cx="4000528" cy="510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43372" y="6000768"/>
            <a:ext cx="3524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Семейство птиц у    цветущего дерева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(60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x4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0897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</p:txBody>
      </p:sp>
      <p:pic>
        <p:nvPicPr>
          <p:cNvPr id="5122" name="Picture 2" descr="C:\Users\User\Desktop\Новая папка\PA140231.JPG"/>
          <p:cNvPicPr>
            <a:picLocks noChangeAspect="1" noChangeArrowheads="1"/>
          </p:cNvPicPr>
          <p:nvPr/>
        </p:nvPicPr>
        <p:blipFill>
          <a:blip r:embed="rId2" cstate="print"/>
          <a:srcRect l="7512" t="8227" r="10999" b="18601"/>
          <a:stretch>
            <a:fillRect/>
          </a:stretch>
        </p:blipFill>
        <p:spPr bwMode="auto">
          <a:xfrm>
            <a:off x="642910" y="857232"/>
            <a:ext cx="7993489" cy="538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8622" y="6110607"/>
            <a:ext cx="574253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Север России – мой прекрасный мир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50x40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)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(Техника смешанная – аппликация и крошка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ягеля)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: мох-ягель, лишайники.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0897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5715016"/>
            <a:ext cx="34852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Край мой северный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50x40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)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: мох-ягель, лишайники.</a:t>
            </a:r>
          </a:p>
        </p:txBody>
      </p:sp>
      <p:pic>
        <p:nvPicPr>
          <p:cNvPr id="4098" name="Picture 2" descr="F:\DCIM\100OLYMP\PA150281.JPG"/>
          <p:cNvPicPr>
            <a:picLocks noChangeAspect="1" noChangeArrowheads="1"/>
          </p:cNvPicPr>
          <p:nvPr/>
        </p:nvPicPr>
        <p:blipFill>
          <a:blip r:embed="rId2" cstate="print">
            <a:lum bright="3000" contrast="20000"/>
          </a:blip>
          <a:srcRect r="6088"/>
          <a:stretch>
            <a:fillRect/>
          </a:stretch>
        </p:blipFill>
        <p:spPr bwMode="auto">
          <a:xfrm rot="5400000">
            <a:off x="-162738" y="1466993"/>
            <a:ext cx="483018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2090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916832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Пейзаж из природного материала</a:t>
            </a:r>
            <a:endParaRPr lang="ru-RU" dirty="0"/>
          </a:p>
        </p:txBody>
      </p:sp>
      <p:pic>
        <p:nvPicPr>
          <p:cNvPr id="9" name="Рисунок 8" descr="P214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002" y="1844824"/>
            <a:ext cx="454799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P21401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35597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Работа в технике «ковер».</a:t>
            </a:r>
          </a:p>
          <a:p>
            <a:pPr algn="ctr"/>
            <a:r>
              <a:rPr lang="ru-R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: разновидности мха, еловые шишки, веточки, сухоцветы</a:t>
            </a:r>
          </a:p>
        </p:txBody>
      </p:sp>
      <p:pic>
        <p:nvPicPr>
          <p:cNvPr id="3074" name="Picture 2" descr="C:\Users\User\Desktop\Новая папка\SDC14447.JPG"/>
          <p:cNvPicPr>
            <a:picLocks noChangeAspect="1" noChangeArrowheads="1"/>
          </p:cNvPicPr>
          <p:nvPr/>
        </p:nvPicPr>
        <p:blipFill>
          <a:blip r:embed="rId2" cstate="print"/>
          <a:srcRect l="1476" t="11811" r="369" b="13780"/>
          <a:stretch>
            <a:fillRect/>
          </a:stretch>
        </p:blipFill>
        <p:spPr bwMode="auto">
          <a:xfrm>
            <a:off x="1179130" y="1714488"/>
            <a:ext cx="7036208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14414" y="5643578"/>
            <a:ext cx="56608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Декоративное панно «Первый снег» </a:t>
            </a:r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( 70</a:t>
            </a:r>
            <a:r>
              <a:rPr lang="en-US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x60</a:t>
            </a:r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)</a:t>
            </a:r>
            <a:endParaRPr lang="ru-RU" sz="1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Работа аппликацией .</a:t>
            </a:r>
          </a:p>
        </p:txBody>
      </p:sp>
      <p:pic>
        <p:nvPicPr>
          <p:cNvPr id="6146" name="Picture 2" descr="F:\DCIM\100OLYMP\PA150271.JPG"/>
          <p:cNvPicPr>
            <a:picLocks noChangeAspect="1" noChangeArrowheads="1"/>
          </p:cNvPicPr>
          <p:nvPr/>
        </p:nvPicPr>
        <p:blipFill>
          <a:blip r:embed="rId2" cstate="print"/>
          <a:srcRect t="16507" r="7245" b="6357"/>
          <a:stretch>
            <a:fillRect/>
          </a:stretch>
        </p:blipFill>
        <p:spPr bwMode="auto">
          <a:xfrm>
            <a:off x="2428860" y="1357298"/>
            <a:ext cx="4444451" cy="492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785794"/>
            <a:ext cx="900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</a:t>
            </a:r>
            <a:r>
              <a:rPr lang="ru-RU" sz="2800" b="1" dirty="0" smtClean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сухие листья морошки, малины, крапивы.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6110607"/>
            <a:ext cx="23602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Поморочка </a:t>
            </a:r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(30</a:t>
            </a:r>
            <a:r>
              <a:rPr lang="en-US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x40</a:t>
            </a:r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609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Работа смешанной техникой.</a:t>
            </a:r>
          </a:p>
        </p:txBody>
      </p:sp>
      <p:pic>
        <p:nvPicPr>
          <p:cNvPr id="7170" name="Picture 2" descr="C:\Users\User\Desktop\Новая папка\P4230034.JPG"/>
          <p:cNvPicPr>
            <a:picLocks noChangeAspect="1" noChangeArrowheads="1"/>
          </p:cNvPicPr>
          <p:nvPr/>
        </p:nvPicPr>
        <p:blipFill>
          <a:blip r:embed="rId2" cstate="print"/>
          <a:srcRect t="7869" r="4292" b="3935"/>
          <a:stretch>
            <a:fillRect/>
          </a:stretch>
        </p:blipFill>
        <p:spPr bwMode="auto">
          <a:xfrm>
            <a:off x="805417" y="1857364"/>
            <a:ext cx="7338483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642918"/>
            <a:ext cx="84616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</a:t>
            </a:r>
            <a:r>
              <a:rPr lang="ru-RU" sz="2400" b="1" dirty="0" smtClean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r>
              <a:rPr lang="en-US" sz="2400" b="1" dirty="0" smtClean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мох – кукушкин лен, мох - сфагнум, мох – ягель,</a:t>
            </a:r>
          </a:p>
          <a:p>
            <a:r>
              <a:rPr lang="ru-RU" sz="2400" b="1" dirty="0" smtClean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шишки сосновые, норвежский лишайник, дикий лук,</a:t>
            </a:r>
          </a:p>
          <a:p>
            <a:r>
              <a:rPr lang="ru-RU" sz="2400" b="1" dirty="0" smtClean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крошка ягеля, сухоцветы.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6182045"/>
            <a:ext cx="21480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Лес чудес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( 65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x50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\PA140260.JPG"/>
          <p:cNvPicPr>
            <a:picLocks noChangeAspect="1" noChangeArrowheads="1"/>
          </p:cNvPicPr>
          <p:nvPr/>
        </p:nvPicPr>
        <p:blipFill>
          <a:blip r:embed="rId2" cstate="print"/>
          <a:srcRect l="10012" t="1698" r="17168" b="2427"/>
          <a:stretch>
            <a:fillRect/>
          </a:stretch>
        </p:blipFill>
        <p:spPr bwMode="auto">
          <a:xfrm rot="5400000">
            <a:off x="1962727" y="676852"/>
            <a:ext cx="5429288" cy="53614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-6609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Работа смешанной техникой.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6000768"/>
            <a:ext cx="28566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Мультяшный лес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d35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\PA140251.JPG"/>
          <p:cNvPicPr>
            <a:picLocks noChangeAspect="1" noChangeArrowheads="1"/>
          </p:cNvPicPr>
          <p:nvPr/>
        </p:nvPicPr>
        <p:blipFill>
          <a:blip r:embed="rId2" cstate="print"/>
          <a:srcRect l="17155" t="-290" r="1026" b="-1760"/>
          <a:stretch>
            <a:fillRect/>
          </a:stretch>
        </p:blipFill>
        <p:spPr bwMode="auto">
          <a:xfrm rot="5400000">
            <a:off x="4143373" y="1357297"/>
            <a:ext cx="4429154" cy="41434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9" name="Picture 3" descr="C:\Users\User\Desktop\Новая папка\PA14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780" y="1684325"/>
            <a:ext cx="4902806" cy="367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6609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Работа смешанной техникой.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8926" y="6000768"/>
            <a:ext cx="36283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Цветущие лишайники 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d35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</p:txBody>
      </p:sp>
      <p:pic>
        <p:nvPicPr>
          <p:cNvPr id="12290" name="Picture 2" descr="C:\Users\User\Desktop\Новая папка\Рисунок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262504"/>
            <a:ext cx="4214843" cy="425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5572140"/>
            <a:ext cx="17665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чуме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( 40х35 )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2" name="Picture 4" descr="C:\Users\User\Desktop\Новая папка\Рисунок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929090" cy="463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6314" y="5643578"/>
            <a:ext cx="415158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Ветер стонет, а нам не печаль </a:t>
            </a:r>
          </a:p>
          <a:p>
            <a:pPr algn="ct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( 40х35 )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642918"/>
            <a:ext cx="4743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Окрашенное соленое тесто, какао</a:t>
            </a:r>
            <a:endParaRPr lang="ru-RU" sz="16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Молодежное объединение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«Творческая мастерская»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928802"/>
            <a:ext cx="871543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	 </a:t>
            </a:r>
            <a:r>
              <a:rPr lang="ru-RU" sz="28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творческой мастерской 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обучающиеся</a:t>
            </a:r>
            <a:r>
              <a:rPr lang="ru-RU" sz="28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«творят» в соответствии со своими склонностями и интересами: рисуют, занимаются живописью и декоративно-прикладным творчеством , пишут стихотворения, сочиняют сказки, выполняют к ним иллюстрации, занимаются учебными исследованиями, получают консультации педагогов. Обучающиеся участвуют в конкурсах всех уровней и общественно значимых мероприятиях. </a:t>
            </a:r>
            <a:endParaRPr lang="ru-RU" sz="28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Новая папка\Рисунок12.jpg"/>
          <p:cNvPicPr>
            <a:picLocks noChangeAspect="1" noChangeArrowheads="1"/>
          </p:cNvPicPr>
          <p:nvPr/>
        </p:nvPicPr>
        <p:blipFill>
          <a:blip r:embed="rId2" cstate="print"/>
          <a:srcRect l="16334" t="7743" r="9559" b="10587"/>
          <a:stretch>
            <a:fillRect/>
          </a:stretch>
        </p:blipFill>
        <p:spPr bwMode="auto">
          <a:xfrm>
            <a:off x="357158" y="1428736"/>
            <a:ext cx="414340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-66098"/>
            <a:ext cx="914400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Окрашенное соленое тесто</a:t>
            </a: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6072206"/>
            <a:ext cx="32765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Здравствуй солнце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(30х35)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5" name="Picture 3" descr="C:\Users\User\Desktop\Новая папка\PA150273.JPG"/>
          <p:cNvPicPr>
            <a:picLocks noChangeAspect="1" noChangeArrowheads="1"/>
          </p:cNvPicPr>
          <p:nvPr/>
        </p:nvPicPr>
        <p:blipFill>
          <a:blip r:embed="rId3" cstate="print"/>
          <a:srcRect l="1887" b="12264"/>
          <a:stretch>
            <a:fillRect/>
          </a:stretch>
        </p:blipFill>
        <p:spPr bwMode="auto">
          <a:xfrm>
            <a:off x="4643438" y="1357297"/>
            <a:ext cx="4071966" cy="459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31262" y="5715016"/>
            <a:ext cx="28696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Северная песня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(38х35)</a:t>
            </a:r>
          </a:p>
          <a:p>
            <a:pPr algn="ctr"/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6098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Окрашенное соленое тесто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88063" y="6000768"/>
            <a:ext cx="60644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Козел капусту жует, Маруся песни поет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( 40х35 )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C:\Users\User\AppData\Local\Microsoft\Windows\Temporary Internet Files\Content.Word\PA1903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14422"/>
            <a:ext cx="354171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6098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Окрашенное соленое тесто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6143644"/>
            <a:ext cx="47896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Удачный улов - большая рыба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( 50х40)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Новая папка\PA150278.JPG"/>
          <p:cNvPicPr>
            <a:picLocks noChangeAspect="1" noChangeArrowheads="1"/>
          </p:cNvPicPr>
          <p:nvPr/>
        </p:nvPicPr>
        <p:blipFill>
          <a:blip r:embed="rId2" cstate="print">
            <a:lum bright="6000" contrast="38000"/>
          </a:blip>
          <a:srcRect l="4879" t="3250" r="6098" b="4067"/>
          <a:stretch>
            <a:fillRect/>
          </a:stretch>
        </p:blipFill>
        <p:spPr bwMode="auto">
          <a:xfrm>
            <a:off x="1714480" y="1142984"/>
            <a:ext cx="5643602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609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Сюжетные композиции.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5610541"/>
            <a:ext cx="4763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Удачный улов - большая рыба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( 50х40)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224" b="5804"/>
          <a:stretch>
            <a:fillRect/>
          </a:stretch>
        </p:blipFill>
        <p:spPr bwMode="auto">
          <a:xfrm>
            <a:off x="1071538" y="785794"/>
            <a:ext cx="6215106" cy="4945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6000768"/>
            <a:ext cx="38576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Аппликация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прижиганием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-142900"/>
            <a:ext cx="8858313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Региональная составляющая  в блоке  «Мир фантазии»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Практический блок – рукописная книга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0" name="Picture 2" descr="C:\Users\User\Desktop\Новая папка\Рисунок1.jpg"/>
          <p:cNvPicPr>
            <a:picLocks noChangeAspect="1" noChangeArrowheads="1"/>
          </p:cNvPicPr>
          <p:nvPr/>
        </p:nvPicPr>
        <p:blipFill>
          <a:blip r:embed="rId2" cstate="print"/>
          <a:srcRect l="8384" t="4719" r="5682" b="8772"/>
          <a:stretch>
            <a:fillRect/>
          </a:stretch>
        </p:blipFill>
        <p:spPr bwMode="auto">
          <a:xfrm>
            <a:off x="5143504" y="1571612"/>
            <a:ext cx="3214710" cy="431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Desktop\Новая папка\Рисунок4.jpg"/>
          <p:cNvPicPr>
            <a:picLocks noChangeAspect="1" noChangeArrowheads="1"/>
          </p:cNvPicPr>
          <p:nvPr/>
        </p:nvPicPr>
        <p:blipFill>
          <a:blip r:embed="rId3" cstate="print"/>
          <a:srcRect l="8384"/>
          <a:stretch>
            <a:fillRect/>
          </a:stretch>
        </p:blipFill>
        <p:spPr bwMode="auto">
          <a:xfrm>
            <a:off x="714348" y="1643050"/>
            <a:ext cx="4000528" cy="42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302434" y="5929330"/>
            <a:ext cx="47698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Иллюстрации к саамским сказкам 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Новая папка\Рисунок2.jpg"/>
          <p:cNvPicPr>
            <a:picLocks noChangeAspect="1" noChangeArrowheads="1"/>
          </p:cNvPicPr>
          <p:nvPr/>
        </p:nvPicPr>
        <p:blipFill>
          <a:blip r:embed="rId2" cstate="print"/>
          <a:srcRect l="7102" t="5342" r="5594" b="12742"/>
          <a:stretch>
            <a:fillRect/>
          </a:stretch>
        </p:blipFill>
        <p:spPr bwMode="auto">
          <a:xfrm>
            <a:off x="714348" y="1575813"/>
            <a:ext cx="3357586" cy="4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Новая папка\Рисунок3.jpg"/>
          <p:cNvPicPr>
            <a:picLocks noChangeAspect="1" noChangeArrowheads="1"/>
          </p:cNvPicPr>
          <p:nvPr/>
        </p:nvPicPr>
        <p:blipFill>
          <a:blip r:embed="rId3" cstate="print"/>
          <a:srcRect l="4375"/>
          <a:stretch>
            <a:fillRect/>
          </a:stretch>
        </p:blipFill>
        <p:spPr bwMode="auto">
          <a:xfrm>
            <a:off x="4143372" y="1571612"/>
            <a:ext cx="3336832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00232" y="6000768"/>
            <a:ext cx="47698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Иллюстрации к саамским сказкам 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-142900"/>
            <a:ext cx="8858313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Региональная составляющая  в блоке  «Мир фантазии»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Практический блок – рукописная книга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Новая папка\P4240060.JPG"/>
          <p:cNvPicPr>
            <a:picLocks noChangeAspect="1" noChangeArrowheads="1"/>
          </p:cNvPicPr>
          <p:nvPr/>
        </p:nvPicPr>
        <p:blipFill>
          <a:blip r:embed="rId2" cstate="print">
            <a:lum bright="9000" contrast="13000"/>
          </a:blip>
          <a:srcRect/>
          <a:stretch>
            <a:fillRect/>
          </a:stretch>
        </p:blipFill>
        <p:spPr bwMode="auto">
          <a:xfrm>
            <a:off x="1571604" y="1571612"/>
            <a:ext cx="6215106" cy="466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302434" y="6110607"/>
            <a:ext cx="47698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Иллюстрации к саамским сказкам 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-142900"/>
            <a:ext cx="8858313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Региональная составляющая  в блоке  «Мир фантазии»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Практический блок – рукописная книга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-142900"/>
            <a:ext cx="88583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Региональная составляющая  в блоке  «Мир фантазии»</a:t>
            </a:r>
          </a:p>
        </p:txBody>
      </p:sp>
      <p:pic>
        <p:nvPicPr>
          <p:cNvPr id="10" name="Рисунок 9" descr="F:\DCIM\100OLYMP\PA1803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5940425" cy="445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28794" y="1038509"/>
            <a:ext cx="5307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Практический блок – рукописная книга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15074" y="1500174"/>
            <a:ext cx="2928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Сочиняем сказки сами</a:t>
            </a:r>
            <a:endParaRPr lang="ru-RU" sz="400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3950" y="5786454"/>
            <a:ext cx="55010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волшебная сумка киса погост спасла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Региональная составляющая  в блоке  «Мир фантазии»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сочиняем сказки сами</a:t>
            </a:r>
            <a:endParaRPr lang="ru-RU" sz="2700" dirty="0"/>
          </a:p>
        </p:txBody>
      </p:sp>
      <p:pic>
        <p:nvPicPr>
          <p:cNvPr id="9" name="Содержимое 8" descr="P2140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394472" cy="4525963"/>
          </a:xfrm>
        </p:spPr>
      </p:pic>
      <p:pic>
        <p:nvPicPr>
          <p:cNvPr id="10" name="Рисунок 9" descr="P1200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3543858" cy="472514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12100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3394472" cy="4525963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Региональная составляющая  в блоке  «Мир фантазии»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сочиняем сказки сами</a:t>
            </a:r>
            <a:endParaRPr lang="ru-RU" sz="2700" dirty="0"/>
          </a:p>
        </p:txBody>
      </p:sp>
      <p:pic>
        <p:nvPicPr>
          <p:cNvPr id="6" name="Рисунок 5" descr="P1230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28800"/>
            <a:ext cx="3651870" cy="453650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Сведения об авторской программе «Искусство народа твоей земли» </a:t>
            </a:r>
            <a:endParaRPr lang="ru-RU" sz="4400" b="0" cap="none" spc="0" dirty="0">
              <a:ln w="18415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71612"/>
            <a:ext cx="914400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0" cap="none" spc="0" dirty="0" smtClean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Программа рассчитана на 102 часа (7%) из общего количества учебно – творческого времени . </a:t>
            </a:r>
          </a:p>
          <a:p>
            <a:r>
              <a:rPr lang="ru-RU" sz="2800" dirty="0" smtClean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ru-RU" sz="2800" b="0" cap="none" spc="0" dirty="0" smtClean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Основной задачей является : адаптация обучающихся к местным культурным географическим и другим условиям, формирование у обучающихся любви к родному краю, усвоению ценностей региональной национальной культуры, формирование первичных творческих навыков, овладение началами народного декоративно – прикладного искусства коренного населения региона.</a:t>
            </a:r>
          </a:p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\PA160288.JPG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t="8190" r="8398" b="5297"/>
          <a:stretch>
            <a:fillRect/>
          </a:stretch>
        </p:blipFill>
        <p:spPr bwMode="auto">
          <a:xfrm>
            <a:off x="214282" y="1071546"/>
            <a:ext cx="3857652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71934" y="373543"/>
            <a:ext cx="50720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Практический блок – декоративное панно «Образы саамских сказок».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32" y="5786454"/>
            <a:ext cx="4059268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Чахкли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хранитель пушицы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(55х45)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6286520"/>
            <a:ext cx="38576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Аппликация мехом, сукном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-142900"/>
            <a:ext cx="88583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Региональная составляющая  в блоке  «Мир фантазии»</a:t>
            </a:r>
          </a:p>
        </p:txBody>
      </p:sp>
      <p:pic>
        <p:nvPicPr>
          <p:cNvPr id="10" name="Picture 2" descr="C:\Users\User\Desktop\Новая папка\PA160286.JPG"/>
          <p:cNvPicPr>
            <a:picLocks noChangeAspect="1" noChangeArrowheads="1"/>
          </p:cNvPicPr>
          <p:nvPr/>
        </p:nvPicPr>
        <p:blipFill>
          <a:blip r:embed="rId3" cstate="print"/>
          <a:srcRect r="10659"/>
          <a:stretch>
            <a:fillRect/>
          </a:stretch>
        </p:blipFill>
        <p:spPr bwMode="auto">
          <a:xfrm rot="5400000">
            <a:off x="4183952" y="1482484"/>
            <a:ext cx="4834894" cy="405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48661" y="5786454"/>
            <a:ext cx="39524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Пейве – невеста Солнца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(50х40)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6143644"/>
            <a:ext cx="46434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Аппликация сукном, вышивка бисером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Новая папка\SDC16087.jpg"/>
          <p:cNvPicPr>
            <a:picLocks noChangeAspect="1" noChangeArrowheads="1"/>
          </p:cNvPicPr>
          <p:nvPr/>
        </p:nvPicPr>
        <p:blipFill>
          <a:blip r:embed="rId2" cstate="print"/>
          <a:srcRect t="11936"/>
          <a:stretch>
            <a:fillRect/>
          </a:stretch>
        </p:blipFill>
        <p:spPr bwMode="auto">
          <a:xfrm>
            <a:off x="500034" y="4786322"/>
            <a:ext cx="2786082" cy="184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User\Desktop\Новая папка\SDC16183.jpg"/>
          <p:cNvPicPr>
            <a:picLocks noChangeAspect="1" noChangeArrowheads="1"/>
          </p:cNvPicPr>
          <p:nvPr/>
        </p:nvPicPr>
        <p:blipFill>
          <a:blip r:embed="rId3" cstate="print"/>
          <a:srcRect l="16480" t="7324" r="21996"/>
          <a:stretch>
            <a:fillRect/>
          </a:stretch>
        </p:blipFill>
        <p:spPr bwMode="auto">
          <a:xfrm>
            <a:off x="5000628" y="785794"/>
            <a:ext cx="4000528" cy="451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7141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Обучающиеся принимают участие в конкурсах всех уровней и общественно -  значимой деятельности.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F:\P4240041.JPG"/>
          <p:cNvPicPr/>
          <p:nvPr/>
        </p:nvPicPr>
        <p:blipFill>
          <a:blip r:embed="rId4" cstate="print"/>
          <a:srcRect l="11518" t="5112" r="10315"/>
          <a:stretch>
            <a:fillRect/>
          </a:stretch>
        </p:blipFill>
        <p:spPr bwMode="auto">
          <a:xfrm>
            <a:off x="214282" y="785794"/>
            <a:ext cx="4643470" cy="4228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857356" y="3286124"/>
            <a:ext cx="5554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достижения</a:t>
            </a:r>
            <a:endParaRPr lang="ru-RU" sz="5400" b="0" cap="none" spc="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4692" r="4599" b="2085"/>
          <a:stretch>
            <a:fillRect/>
          </a:stretch>
        </p:blipFill>
        <p:spPr bwMode="auto">
          <a:xfrm rot="5400000">
            <a:off x="3067679" y="4496447"/>
            <a:ext cx="229426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7844" r="3921" b="5229"/>
          <a:stretch>
            <a:fillRect/>
          </a:stretch>
        </p:blipFill>
        <p:spPr bwMode="auto">
          <a:xfrm rot="5400000">
            <a:off x="4910715" y="4447607"/>
            <a:ext cx="239440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906772">
            <a:off x="7058731" y="5104108"/>
            <a:ext cx="1643075" cy="12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9144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Дидактическое обеспечение программы</a:t>
            </a:r>
          </a:p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548326"/>
            <a:ext cx="6582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Наглядные стенды в разных помещениях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:\DCIM\100OLYMP\PA180316.JPG"/>
          <p:cNvPicPr/>
          <p:nvPr/>
        </p:nvPicPr>
        <p:blipFill>
          <a:blip r:embed="rId2" cstate="print"/>
          <a:srcRect t="8603"/>
          <a:stretch>
            <a:fillRect/>
          </a:stretch>
        </p:blipFill>
        <p:spPr bwMode="auto">
          <a:xfrm>
            <a:off x="214282" y="1285860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0OLYMP\PA160301.JPG"/>
          <p:cNvPicPr/>
          <p:nvPr/>
        </p:nvPicPr>
        <p:blipFill>
          <a:blip r:embed="rId3" cstate="print"/>
          <a:srcRect l="25254" t="9625" r="9807" b="23002"/>
          <a:stretch>
            <a:fillRect/>
          </a:stretch>
        </p:blipFill>
        <p:spPr bwMode="auto">
          <a:xfrm>
            <a:off x="5286348" y="1071546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0OLYMP\PA160304.JPG"/>
          <p:cNvPicPr/>
          <p:nvPr/>
        </p:nvPicPr>
        <p:blipFill>
          <a:blip r:embed="rId4" cstate="print"/>
          <a:srcRect l="9113" t="3481" r="1897" b="11501"/>
          <a:stretch>
            <a:fillRect/>
          </a:stretch>
        </p:blipFill>
        <p:spPr bwMode="auto">
          <a:xfrm rot="5400000">
            <a:off x="5847775" y="4082051"/>
            <a:ext cx="3092050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DCIM\100OLYMP\PA160302.JPG"/>
          <p:cNvPicPr/>
          <p:nvPr/>
        </p:nvPicPr>
        <p:blipFill>
          <a:blip r:embed="rId5" cstate="print"/>
          <a:srcRect r="5505"/>
          <a:stretch>
            <a:fillRect/>
          </a:stretch>
        </p:blipFill>
        <p:spPr bwMode="auto">
          <a:xfrm>
            <a:off x="3286116" y="4357694"/>
            <a:ext cx="297147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DCIM\100OLYMP\PA160303.JPG"/>
          <p:cNvPicPr/>
          <p:nvPr/>
        </p:nvPicPr>
        <p:blipFill>
          <a:blip r:embed="rId6" cstate="print"/>
          <a:srcRect l="21139" r="4302"/>
          <a:stretch>
            <a:fillRect/>
          </a:stretch>
        </p:blipFill>
        <p:spPr bwMode="auto">
          <a:xfrm>
            <a:off x="357158" y="3929066"/>
            <a:ext cx="2786082" cy="280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DCIM\100OLYMP\PA160289.JPG"/>
          <p:cNvPicPr/>
          <p:nvPr/>
        </p:nvPicPr>
        <p:blipFill>
          <a:blip r:embed="rId7" cstate="print"/>
          <a:srcRect l="16328" t="2677" r="4302" b="3481"/>
          <a:stretch>
            <a:fillRect/>
          </a:stretch>
        </p:blipFill>
        <p:spPr bwMode="auto">
          <a:xfrm>
            <a:off x="2571736" y="2357430"/>
            <a:ext cx="3143272" cy="2786082"/>
          </a:xfrm>
          <a:prstGeom prst="flowChartDecision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71604" y="6049052"/>
            <a:ext cx="3238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Наглядные таблицы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4"/>
            <a:ext cx="9144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Дидактическое обеспечение программы</a:t>
            </a:r>
          </a:p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405450"/>
            <a:ext cx="378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Предметный материал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214422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собраны в местах компактного поселения саамов 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н.п. </a:t>
            </a:r>
            <a:r>
              <a:rPr lang="ru-RU" sz="20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Енский</a:t>
            </a:r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н.п. Ловозеро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785794"/>
            <a:ext cx="8377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Коллекция педагога дополнительного образования.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 descr="F:\Конкурс\2014-10-20\007.jpg"/>
          <p:cNvPicPr/>
          <p:nvPr/>
        </p:nvPicPr>
        <p:blipFill>
          <a:blip r:embed="rId2" cstate="print"/>
          <a:srcRect b="5977"/>
          <a:stretch>
            <a:fillRect/>
          </a:stretch>
        </p:blipFill>
        <p:spPr bwMode="auto">
          <a:xfrm>
            <a:off x="6102698" y="1500174"/>
            <a:ext cx="2827020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F:\Конкурс\2014-10-20\002.jpg"/>
          <p:cNvPicPr/>
          <p:nvPr/>
        </p:nvPicPr>
        <p:blipFill>
          <a:blip r:embed="rId3" cstate="print"/>
          <a:srcRect t="7464" b="2965"/>
          <a:stretch>
            <a:fillRect/>
          </a:stretch>
        </p:blipFill>
        <p:spPr bwMode="auto">
          <a:xfrm>
            <a:off x="181922" y="1857364"/>
            <a:ext cx="36042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F:\Конкурс\2014-10-20\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000240"/>
            <a:ext cx="2164080" cy="294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User\AppData\Local\Microsoft\Windows\Temporary Internet Files\Content.Word\PA180322.jpg"/>
          <p:cNvPicPr/>
          <p:nvPr/>
        </p:nvPicPr>
        <p:blipFill>
          <a:blip r:embed="rId5" cstate="print"/>
          <a:srcRect l="15050" t="14110"/>
          <a:stretch>
            <a:fillRect/>
          </a:stretch>
        </p:blipFill>
        <p:spPr bwMode="auto">
          <a:xfrm>
            <a:off x="4714876" y="4214818"/>
            <a:ext cx="1928826" cy="253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14282" y="5391709"/>
            <a:ext cx="42033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1.Шамшура. Женский головной убор</a:t>
            </a:r>
          </a:p>
          <a:p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Мужская шапка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Мужская зимняя шапка</a:t>
            </a:r>
          </a:p>
          <a:p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Печок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мужской.      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 Пояс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1857364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29058" y="2000240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4876" y="4214818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43636" y="1571612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72396" y="3214686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1462"/>
            <a:ext cx="9144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Дидактическое обеспечение программы</a:t>
            </a:r>
          </a:p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334012"/>
            <a:ext cx="378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Предметный материал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4298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собраны в местах компактного поселения саамов 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н.п. </a:t>
            </a:r>
            <a:r>
              <a:rPr lang="ru-RU" sz="20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Енский</a:t>
            </a:r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н.п. Ловозеро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714356"/>
            <a:ext cx="8377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Коллекция педагога дополнительного образования.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C:\Users\User\AppData\Local\Microsoft\Windows\Temporary Internet Files\Content.Word\PA1803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2428891" cy="326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00OLYMP\PA1803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857364"/>
            <a:ext cx="2446752" cy="326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0OLYMP\PA1803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85926"/>
            <a:ext cx="4000496" cy="300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Конкурс\2014-10-20\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377154"/>
            <a:ext cx="3357586" cy="244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7246" y="1824327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71736" y="1857364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1785926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4357694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5391709"/>
            <a:ext cx="46475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Зимняя мужская шапка (вид сверху).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Женская шапка – капор.</a:t>
            </a:r>
          </a:p>
          <a:p>
            <a:pPr marL="457200" indent="-457200">
              <a:buAutoNum type="arabicPeriod"/>
            </a:pP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Домашняя детская обувь.</a:t>
            </a:r>
          </a:p>
          <a:p>
            <a:pPr marL="457200" indent="-457200">
              <a:buAutoNum type="arabicPeriod"/>
            </a:pP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Домашняя обувь –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каньги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1462"/>
            <a:ext cx="9144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Дидактическое обеспечение программы</a:t>
            </a:r>
          </a:p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334012"/>
            <a:ext cx="378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Предметный материал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4298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собраны в местах компактного поселения саамов 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н.п. </a:t>
            </a:r>
            <a:r>
              <a:rPr lang="ru-RU" sz="20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Енский</a:t>
            </a:r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н.п. Ловозеро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714356"/>
            <a:ext cx="8377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Коллекция педагога дополнительного образования.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 descr="F:\Конкурс\2014-10-20\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29660" y="884862"/>
            <a:ext cx="244602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F:\Конкурс\2014-10-20\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9004" y="1500174"/>
            <a:ext cx="2042152" cy="333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F:\DCIM\100OLYMP\PA1803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37275" y="2150836"/>
            <a:ext cx="3255963" cy="244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F:\DCIM\100OLYMP\PA180334.JPG"/>
          <p:cNvPicPr/>
          <p:nvPr/>
        </p:nvPicPr>
        <p:blipFill>
          <a:blip r:embed="rId5" cstate="print"/>
          <a:srcRect l="21775" r="10292"/>
          <a:stretch>
            <a:fillRect/>
          </a:stretch>
        </p:blipFill>
        <p:spPr bwMode="auto">
          <a:xfrm rot="5400000">
            <a:off x="5683931" y="4460209"/>
            <a:ext cx="213385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F:\DCIM\100OLYMP\PA1803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320295"/>
            <a:ext cx="3286148" cy="246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0" y="4429132"/>
            <a:ext cx="257173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Сумка киса</a:t>
            </a:r>
          </a:p>
          <a:p>
            <a:pPr marL="457200" indent="-457200">
              <a:buAutoNum type="arabicPeriod"/>
            </a:pP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Сумочки для рукоделия.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Элемент упряжи.</a:t>
            </a:r>
          </a:p>
          <a:p>
            <a:pPr marL="457200" indent="-457200">
              <a:buAutoNum type="arabicPeriod"/>
            </a:pP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Игольницы.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5720" y="1928802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86314" y="1857364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71736" y="4429132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29454" y="1500174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715008" y="4643446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1462"/>
            <a:ext cx="9144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Дидактическое обеспечение программы</a:t>
            </a:r>
          </a:p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334012"/>
            <a:ext cx="378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Предметный материал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4298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собраны в местах компактного поселения саамов 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н.п. </a:t>
            </a:r>
            <a:r>
              <a:rPr lang="ru-RU" sz="20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Енский</a:t>
            </a:r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н.п. Ловозеро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714356"/>
            <a:ext cx="8377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Коллекция педагога дополнительного образования.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Рисунок 16" descr="C:\Users\User\AppData\Local\Microsoft\Windows\Temporary Internet Files\Content.Word\PA180330.jpg"/>
          <p:cNvPicPr/>
          <p:nvPr/>
        </p:nvPicPr>
        <p:blipFill>
          <a:blip r:embed="rId2" cstate="print"/>
          <a:srcRect b="8706"/>
          <a:stretch>
            <a:fillRect/>
          </a:stretch>
        </p:blipFill>
        <p:spPr bwMode="auto">
          <a:xfrm>
            <a:off x="500034" y="1785926"/>
            <a:ext cx="375603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28628" y="5935824"/>
            <a:ext cx="25717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Плетение из тонких корней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9" name="Рисунок 28" descr="C:\Users\User\AppData\Local\Microsoft\Windows\Temporary Internet Files\Content.Word\PA180329.jpg"/>
          <p:cNvPicPr/>
          <p:nvPr/>
        </p:nvPicPr>
        <p:blipFill>
          <a:blip r:embed="rId3" cstate="print"/>
          <a:srcRect b="5686"/>
          <a:stretch>
            <a:fillRect/>
          </a:stretch>
        </p:blipFill>
        <p:spPr bwMode="auto">
          <a:xfrm>
            <a:off x="4500562" y="1785926"/>
            <a:ext cx="3643338" cy="458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4429124" y="6150114"/>
            <a:ext cx="25717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 для сбора ягод –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грабилка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1462"/>
            <a:ext cx="9144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Дидактическое обеспечение программы</a:t>
            </a:r>
          </a:p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334012"/>
            <a:ext cx="378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Предметный материал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4298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собраны в местах компактного поселения саамов 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н.п. </a:t>
            </a:r>
            <a:r>
              <a:rPr lang="ru-RU" sz="20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Енский</a:t>
            </a:r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н.п. Ловозеро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714356"/>
            <a:ext cx="8377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Коллекция педагога дополнительного образования.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C:\Users\User\AppData\Local\Microsoft\Windows\Temporary Internet Files\Content.Word\PA1803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AppData\Local\Microsoft\Windows\Temporary Internet Files\Content.Word\PA180326.jpg"/>
          <p:cNvPicPr/>
          <p:nvPr/>
        </p:nvPicPr>
        <p:blipFill>
          <a:blip r:embed="rId3" cstate="print"/>
          <a:srcRect t="9574"/>
          <a:stretch>
            <a:fillRect/>
          </a:stretch>
        </p:blipFill>
        <p:spPr bwMode="auto">
          <a:xfrm>
            <a:off x="4929190" y="1857364"/>
            <a:ext cx="3643338" cy="440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71504" y="5935824"/>
            <a:ext cx="25717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Предметы из капа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5929330"/>
            <a:ext cx="25717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Туесок берестяной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1462"/>
            <a:ext cx="9144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Дидактическое обеспечение программы</a:t>
            </a:r>
          </a:p>
          <a:p>
            <a:r>
              <a:rPr lang="ru-RU" sz="39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334012"/>
            <a:ext cx="378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Предметный материал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4298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собраны в местах компактного поселения саамов 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н.п. </a:t>
            </a:r>
            <a:r>
              <a:rPr lang="ru-RU" sz="20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Енский</a:t>
            </a:r>
            <a:r>
              <a:rPr lang="ru-RU" sz="20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н.п. Ловозеро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714356"/>
            <a:ext cx="8377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Коллекция педагога дополнительного образования.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 descr="F:\Конкурс\2014-10-20\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4071966" cy="259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F:\Конкурс\2014-10-20\008.jpg"/>
          <p:cNvPicPr/>
          <p:nvPr/>
        </p:nvPicPr>
        <p:blipFill>
          <a:blip r:embed="rId3" cstate="print"/>
          <a:srcRect t="4497" r="8681"/>
          <a:stretch>
            <a:fillRect/>
          </a:stretch>
        </p:blipFill>
        <p:spPr bwMode="auto">
          <a:xfrm>
            <a:off x="6858016" y="1857364"/>
            <a:ext cx="2214546" cy="303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F:\Конкурс\2014-10-20\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08608" y="4149714"/>
            <a:ext cx="201290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42844" y="4357694"/>
            <a:ext cx="45720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Позатыльня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элемент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шамшуры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Узор из рыбьих позвонков</a:t>
            </a:r>
          </a:p>
          <a:p>
            <a:pPr marL="457200" indent="-457200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3,4. Вышивка бисером (узоры – знак </a:t>
            </a:r>
            <a:r>
              <a:rPr lang="ru-RU" sz="2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нойда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человечки)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844" y="1785926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40716" y="4753285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" name="Рисунок 24" descr="F:\Конкурс\2014-10-20\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806902"/>
            <a:ext cx="2743200" cy="297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214810" y="1714488"/>
            <a:ext cx="417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69542" y="1824327"/>
            <a:ext cx="417102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3174" y="0"/>
            <a:ext cx="36407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Заключение.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7620" y="1047825"/>
            <a:ext cx="5286380" cy="40318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Таким образом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мое интересное хобби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служит педагогическим целям – формированию интереса к народной культуре родного края и активизации познавательно – творческой деятельности обучающихся. 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F:\DCIM\100OLYMP\PA190351.JPG"/>
          <p:cNvPicPr/>
          <p:nvPr/>
        </p:nvPicPr>
        <p:blipFill>
          <a:blip r:embed="rId2" cstate="print"/>
          <a:srcRect t="6000" r="3002" b="2000"/>
          <a:stretch>
            <a:fillRect/>
          </a:stretch>
        </p:blipFill>
        <p:spPr bwMode="auto">
          <a:xfrm rot="5400000">
            <a:off x="-609046" y="1748416"/>
            <a:ext cx="521855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60690"/>
            <a:ext cx="9144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Сведения об авторской программе «Искусство народа твоей земли»</a:t>
            </a:r>
          </a:p>
          <a:p>
            <a:pPr algn="ctr"/>
            <a:r>
              <a:rPr lang="ru-RU" sz="4400" b="0" cap="none" spc="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4400" b="0" cap="none" spc="0" dirty="0">
              <a:ln w="18415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71546"/>
            <a:ext cx="9144000" cy="68788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17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</a:endParaRPr>
          </a:p>
          <a:p>
            <a:endParaRPr lang="ru-RU" sz="17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</a:endParaRPr>
          </a:p>
          <a:p>
            <a:r>
              <a:rPr lang="ru-RU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П</a:t>
            </a:r>
            <a:r>
              <a:rPr lang="ru-RU" sz="28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рограмма состоит из следующих разделов : </a:t>
            </a:r>
          </a:p>
          <a:p>
            <a:endParaRPr lang="ru-RU" sz="1700" b="0" cap="none" spc="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</a:endParaRPr>
          </a:p>
          <a:p>
            <a:r>
              <a:rPr lang="ru-RU" sz="17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</a:rPr>
              <a:t>                                                     1 . </a:t>
            </a:r>
            <a:r>
              <a:rPr lang="ru-RU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Черты родного края </a:t>
            </a:r>
            <a:r>
              <a:rPr lang="ru-RU" sz="17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</a:rPr>
              <a:t>(34 часа).</a:t>
            </a:r>
          </a:p>
          <a:p>
            <a:endParaRPr lang="ru-RU" sz="17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</a:endParaRPr>
          </a:p>
          <a:p>
            <a:pPr marL="514350" indent="-514350"/>
            <a:r>
              <a:rPr lang="ru-RU" sz="2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		Этот раздел формирует образную систему представлений о крае. Перед обучающимися раскрывается красота и своеобразие родной природы, ее влияние на труд, постройку, образ  жизни, и духовную культуру саамов и поморов. Обучающиеся получают ясные представления о взаимодействии  искусства с жизнью.</a:t>
            </a:r>
          </a:p>
          <a:p>
            <a:pPr marL="514350" indent="-514350"/>
            <a:r>
              <a:rPr lang="ru-RU" sz="20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                                             </a:t>
            </a:r>
            <a:r>
              <a:rPr lang="ru-RU" sz="17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17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</a:rPr>
              <a:t>2. </a:t>
            </a:r>
            <a:r>
              <a:rPr lang="ru-RU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Мудрость и красота вещей </a:t>
            </a:r>
            <a:r>
              <a:rPr lang="ru-RU" sz="17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</a:rPr>
              <a:t>(17 часов). </a:t>
            </a:r>
          </a:p>
          <a:p>
            <a:pPr marL="514350" indent="-514350"/>
            <a:endParaRPr lang="ru-RU" sz="17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514350" indent="-514350"/>
            <a:r>
              <a:rPr lang="ru-RU" sz="2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		Изучая этот раздел кружковцы узнают о </a:t>
            </a:r>
            <a:r>
              <a:rPr lang="ru-RU" sz="20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мастеровитости</a:t>
            </a:r>
            <a:r>
              <a:rPr lang="ru-RU" sz="2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саамов и поморов, мудром целесообразном отношении к форме, конструкции предметов быта, здесь рассказывается обучающимся об особенностях народного искусства, единстве функционального и эстетического значения вещи.</a:t>
            </a:r>
          </a:p>
          <a:p>
            <a:pPr marL="514350" indent="-514350"/>
            <a:endParaRPr lang="ru-RU" sz="24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786058"/>
            <a:ext cx="84032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  <a:endParaRPr lang="ru-RU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Сведения об авторской программе «Искусство народа твоей земли»</a:t>
            </a:r>
            <a:br>
              <a:rPr lang="ru-RU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+mj-lt"/>
              </a:rPr>
              <a:t>                     3. </a:t>
            </a:r>
            <a:r>
              <a:rPr lang="ru-RU" sz="3400" b="1" i="1" dirty="0" smtClean="0">
                <a:solidFill>
                  <a:schemeClr val="tx2"/>
                </a:solidFill>
                <a:latin typeface="+mj-lt"/>
              </a:rPr>
              <a:t>Язык северных узоров </a:t>
            </a:r>
            <a:r>
              <a:rPr lang="ru-RU" b="1" dirty="0" smtClean="0">
                <a:latin typeface="+mj-lt"/>
              </a:rPr>
              <a:t>(33 часа). </a:t>
            </a:r>
          </a:p>
          <a:p>
            <a:pPr>
              <a:buNone/>
            </a:pPr>
            <a:r>
              <a:rPr lang="ru-RU" sz="3400" b="1" dirty="0" smtClean="0">
                <a:latin typeface="+mj-lt"/>
              </a:rPr>
              <a:t>		Из этого раздела обучающиеся получат сведения об истоках древнего декоративного творчества саамов и поморов, о роли декоративного искусства в утверждении общественных идеалов, о «секретах» бисерной вышивки, символике узоров и цвета, применяемых в традиционных  изделиях.</a:t>
            </a:r>
          </a:p>
          <a:p>
            <a:pPr>
              <a:buNone/>
            </a:pPr>
            <a:r>
              <a:rPr lang="ru-RU" b="1" dirty="0" smtClean="0">
                <a:latin typeface="+mj-lt"/>
              </a:rPr>
              <a:t>                    4. </a:t>
            </a:r>
            <a:r>
              <a:rPr lang="ru-RU" sz="3400" b="1" i="1" dirty="0" smtClean="0">
                <a:solidFill>
                  <a:schemeClr val="tx2"/>
                </a:solidFill>
                <a:latin typeface="+mj-lt"/>
              </a:rPr>
              <a:t>Визитная карточка мастера </a:t>
            </a:r>
            <a:r>
              <a:rPr lang="ru-RU" b="1" dirty="0" smtClean="0">
                <a:latin typeface="+mj-lt"/>
              </a:rPr>
              <a:t>(18 часов). </a:t>
            </a:r>
          </a:p>
          <a:p>
            <a:pPr>
              <a:buNone/>
            </a:pPr>
            <a:r>
              <a:rPr lang="ru-RU" b="1" dirty="0" smtClean="0">
                <a:latin typeface="+mj-lt"/>
              </a:rPr>
              <a:t>		Этот раздел рассматривается, как пласт истинно народного творчества, высокий уровень мастерства народных умельцев нашего региона России в периоды общественного и индивидуального производства. Ребята убеждаются, как </a:t>
            </a:r>
            <a:r>
              <a:rPr lang="ru-RU" b="1" dirty="0" err="1" smtClean="0">
                <a:latin typeface="+mj-lt"/>
              </a:rPr>
              <a:t>взаимообогащаются</a:t>
            </a:r>
            <a:r>
              <a:rPr lang="ru-RU" b="1" dirty="0" smtClean="0">
                <a:latin typeface="+mj-lt"/>
              </a:rPr>
              <a:t> обычаи, традиции, культура труда народов, населяющих Кольский полуостров. </a:t>
            </a:r>
          </a:p>
          <a:p>
            <a:pPr>
              <a:buNone/>
            </a:pPr>
            <a:r>
              <a:rPr lang="ru-RU" b="1" i="1" dirty="0" smtClean="0">
                <a:latin typeface="+mj-lt"/>
              </a:rPr>
              <a:t>                                                  Работа ведется в 3-х сферах пластической              		     деятельности.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1462"/>
            <a:ext cx="914400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Региональный компонент на занятиях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флористикой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(Практический блок)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</a:t>
            </a:r>
          </a:p>
          <a:p>
            <a:pPr algn="r"/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Новая папка\P9240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3357586" cy="251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Новая папка\P924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07581"/>
            <a:ext cx="3476619" cy="260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Новая папка\PA06022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86182" y="4048074"/>
            <a:ext cx="2000305" cy="266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00430" y="1571612"/>
            <a:ext cx="5643570" cy="255454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Практический блок состоит из создания объемных композиций, 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сюжетных композиций, 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 различными техниками: 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«ковер», аппликация, смешанная техника, работа флористической крошкой. </a:t>
            </a:r>
          </a:p>
          <a:p>
            <a:pPr lvl="0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работе используются растения, характерные для региона.</a:t>
            </a:r>
            <a:endParaRPr lang="ru-RU" sz="1600" dirty="0"/>
          </a:p>
        </p:txBody>
      </p:sp>
      <p:pic>
        <p:nvPicPr>
          <p:cNvPr id="1029" name="Picture 5" descr="C:\Users\User\Desktop\Новая папка\PA060223.JPG"/>
          <p:cNvPicPr>
            <a:picLocks noChangeAspect="1" noChangeArrowheads="1"/>
          </p:cNvPicPr>
          <p:nvPr/>
        </p:nvPicPr>
        <p:blipFill>
          <a:blip r:embed="rId5" cstate="print"/>
          <a:srcRect t="19795"/>
          <a:stretch>
            <a:fillRect/>
          </a:stretch>
        </p:blipFill>
        <p:spPr bwMode="auto">
          <a:xfrm>
            <a:off x="5805225" y="4764139"/>
            <a:ext cx="3124493" cy="187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Объемные композиции.</a:t>
            </a:r>
          </a:p>
        </p:txBody>
      </p:sp>
      <p:pic>
        <p:nvPicPr>
          <p:cNvPr id="2050" name="Picture 2" descr="C:\Users\User\Desktop\Новая папка\PA140252.JPG"/>
          <p:cNvPicPr>
            <a:picLocks noChangeAspect="1" noChangeArrowheads="1"/>
          </p:cNvPicPr>
          <p:nvPr/>
        </p:nvPicPr>
        <p:blipFill>
          <a:blip r:embed="rId2" cstate="print"/>
          <a:srcRect t="30655" b="3076"/>
          <a:stretch>
            <a:fillRect/>
          </a:stretch>
        </p:blipFill>
        <p:spPr bwMode="auto">
          <a:xfrm>
            <a:off x="285720" y="1928802"/>
            <a:ext cx="4930921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Новая папка\PA140267.JPG"/>
          <p:cNvPicPr>
            <a:picLocks noChangeAspect="1" noChangeArrowheads="1"/>
          </p:cNvPicPr>
          <p:nvPr/>
        </p:nvPicPr>
        <p:blipFill>
          <a:blip r:embed="rId3" cstate="print">
            <a:lum contrast="9000"/>
          </a:blip>
          <a:srcRect l="12072" t="1789" r="4292"/>
          <a:stretch>
            <a:fillRect/>
          </a:stretch>
        </p:blipFill>
        <p:spPr bwMode="auto">
          <a:xfrm rot="5400000">
            <a:off x="5076910" y="2209713"/>
            <a:ext cx="4286278" cy="358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00694" y="5500702"/>
            <a:ext cx="21375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Гнездышко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35)</a:t>
            </a:r>
            <a:endParaRPr lang="ru-RU" sz="1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500702"/>
            <a:ext cx="28514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Букеты  сфагнум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h30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42918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Материалы : мох-ягель, мох-сфагнум, мох- исландский </a:t>
            </a:r>
            <a:r>
              <a:rPr lang="ru-RU" sz="28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цетрарий</a:t>
            </a:r>
            <a:r>
              <a:rPr lang="ru-RU" sz="2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галька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Объемные композиции.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(Рельеф)</a:t>
            </a:r>
          </a:p>
        </p:txBody>
      </p:sp>
      <p:pic>
        <p:nvPicPr>
          <p:cNvPr id="4098" name="Picture 2" descr="C:\Users\User\Desktop\Новая папка\SDC14449.JPG"/>
          <p:cNvPicPr>
            <a:picLocks noChangeAspect="1" noChangeArrowheads="1"/>
          </p:cNvPicPr>
          <p:nvPr/>
        </p:nvPicPr>
        <p:blipFill>
          <a:blip r:embed="rId2" cstate="print"/>
          <a:srcRect l="10335" r="7751"/>
          <a:stretch>
            <a:fillRect/>
          </a:stretch>
        </p:blipFill>
        <p:spPr bwMode="auto">
          <a:xfrm>
            <a:off x="71406" y="1714488"/>
            <a:ext cx="444707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Новая папка\SDC14454.JPG"/>
          <p:cNvPicPr>
            <a:picLocks noChangeAspect="1" noChangeArrowheads="1"/>
          </p:cNvPicPr>
          <p:nvPr/>
        </p:nvPicPr>
        <p:blipFill>
          <a:blip r:embed="rId3" cstate="print"/>
          <a:srcRect l="10335" r="2215"/>
          <a:stretch>
            <a:fillRect/>
          </a:stretch>
        </p:blipFill>
        <p:spPr bwMode="auto">
          <a:xfrm>
            <a:off x="4562983" y="1857364"/>
            <a:ext cx="4581017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5824855"/>
            <a:ext cx="27937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Оленьи рожки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(30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5857892"/>
            <a:ext cx="30970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Лишайник цветет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(30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Новая папка\SDC14451.JPG"/>
          <p:cNvPicPr>
            <a:picLocks noChangeAspect="1" noChangeArrowheads="1"/>
          </p:cNvPicPr>
          <p:nvPr/>
        </p:nvPicPr>
        <p:blipFill>
          <a:blip r:embed="rId2" cstate="print"/>
          <a:srcRect l="7013" r="16978" b="10827"/>
          <a:stretch>
            <a:fillRect/>
          </a:stretch>
        </p:blipFill>
        <p:spPr bwMode="auto">
          <a:xfrm>
            <a:off x="71406" y="1152047"/>
            <a:ext cx="4861076" cy="427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C:\Users\User\Desktop\Новая папка\SDC14453.JPG"/>
          <p:cNvPicPr>
            <a:picLocks noChangeAspect="1" noChangeArrowheads="1"/>
          </p:cNvPicPr>
          <p:nvPr/>
        </p:nvPicPr>
        <p:blipFill>
          <a:blip r:embed="rId3" cstate="print"/>
          <a:srcRect l="6644" b="12795"/>
          <a:stretch>
            <a:fillRect/>
          </a:stretch>
        </p:blipFill>
        <p:spPr bwMode="auto">
          <a:xfrm>
            <a:off x="4789775" y="1714488"/>
            <a:ext cx="4425695" cy="310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Объемные композиции.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(Рельеф)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5500702"/>
            <a:ext cx="30970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Лишайник цветет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(30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931</Words>
  <Application>Microsoft Office PowerPoint</Application>
  <PresentationFormat>Экран (4:3)</PresentationFormat>
  <Paragraphs>198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Сведения об авторской программе «Искусство народа твоей земли»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Пейзаж из природного материала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Региональная составляющая  в блоке  «Мир фантазии» сочиняем сказки сами</vt:lpstr>
      <vt:lpstr>Региональная составляющая  в блоке  «Мир фантазии» сочиняем сказки сами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kik</cp:lastModifiedBy>
  <cp:revision>66</cp:revision>
  <dcterms:created xsi:type="dcterms:W3CDTF">2014-10-15T05:07:30Z</dcterms:created>
  <dcterms:modified xsi:type="dcterms:W3CDTF">2016-03-13T14:28:50Z</dcterms:modified>
</cp:coreProperties>
</file>