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73" r:id="rId5"/>
    <p:sldId id="258" r:id="rId6"/>
    <p:sldId id="259" r:id="rId7"/>
    <p:sldId id="274" r:id="rId8"/>
    <p:sldId id="260" r:id="rId9"/>
    <p:sldId id="261" r:id="rId10"/>
    <p:sldId id="262" r:id="rId11"/>
    <p:sldId id="263" r:id="rId12"/>
    <p:sldId id="264" r:id="rId13"/>
    <p:sldId id="275" r:id="rId14"/>
    <p:sldId id="276" r:id="rId15"/>
    <p:sldId id="265" r:id="rId16"/>
    <p:sldId id="266" r:id="rId17"/>
    <p:sldId id="267" r:id="rId18"/>
    <p:sldId id="270" r:id="rId19"/>
    <p:sldId id="268" r:id="rId20"/>
    <p:sldId id="269" r:id="rId21"/>
    <p:sldId id="271"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p:cViewPr varScale="1">
        <p:scale>
          <a:sx n="110" d="100"/>
          <a:sy n="110" d="100"/>
        </p:scale>
        <p:origin x="16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16" name="Номер слайда 15"/>
          <p:cNvSpPr>
            <a:spLocks noGrp="1"/>
          </p:cNvSpPr>
          <p:nvPr>
            <p:ph type="sldNum" sz="quarter" idx="11"/>
          </p:nvPr>
        </p:nvSpPr>
        <p:spPr/>
        <p:txBody>
          <a:bodyPr/>
          <a:lstStyle/>
          <a:p>
            <a:fld id="{2052D05D-0767-466A-AA71-514236A55F5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52D05D-0767-466A-AA71-514236A55F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52D05D-0767-466A-AA71-514236A55F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CC19B86-2437-4517-A979-647FD23E8339}" type="datetimeFigureOut">
              <a:rPr lang="ru-RU" smtClean="0"/>
              <a:pPr/>
              <a:t>31.01.2017</a:t>
            </a:fld>
            <a:endParaRPr lang="ru-RU"/>
          </a:p>
        </p:txBody>
      </p:sp>
      <p:sp>
        <p:nvSpPr>
          <p:cNvPr id="15" name="Номер слайда 14"/>
          <p:cNvSpPr>
            <a:spLocks noGrp="1"/>
          </p:cNvSpPr>
          <p:nvPr>
            <p:ph type="sldNum" sz="quarter" idx="15"/>
          </p:nvPr>
        </p:nvSpPr>
        <p:spPr/>
        <p:txBody>
          <a:bodyPr/>
          <a:lstStyle>
            <a:lvl1pPr algn="ctr">
              <a:defRPr/>
            </a:lvl1pPr>
          </a:lstStyle>
          <a:p>
            <a:fld id="{2052D05D-0767-466A-AA71-514236A55F5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52D05D-0767-466A-AA71-514236A55F5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52D05D-0767-466A-AA71-514236A55F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052D05D-0767-466A-AA71-514236A55F5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52D05D-0767-466A-AA71-514236A55F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52D05D-0767-466A-AA71-514236A55F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CC19B86-2437-4517-A979-647FD23E8339}" type="datetimeFigureOut">
              <a:rPr lang="ru-RU" smtClean="0"/>
              <a:pPr/>
              <a:t>31.01.2017</a:t>
            </a:fld>
            <a:endParaRPr lang="ru-RU"/>
          </a:p>
        </p:txBody>
      </p:sp>
      <p:sp>
        <p:nvSpPr>
          <p:cNvPr id="9" name="Номер слайда 8"/>
          <p:cNvSpPr>
            <a:spLocks noGrp="1"/>
          </p:cNvSpPr>
          <p:nvPr>
            <p:ph type="sldNum" sz="quarter" idx="15"/>
          </p:nvPr>
        </p:nvSpPr>
        <p:spPr/>
        <p:txBody>
          <a:bodyPr/>
          <a:lstStyle/>
          <a:p>
            <a:fld id="{2052D05D-0767-466A-AA71-514236A55F5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CC19B86-2437-4517-A979-647FD23E8339}" type="datetimeFigureOut">
              <a:rPr lang="ru-RU" smtClean="0"/>
              <a:pPr/>
              <a:t>31.01.2017</a:t>
            </a:fld>
            <a:endParaRPr lang="ru-RU"/>
          </a:p>
        </p:txBody>
      </p:sp>
      <p:sp>
        <p:nvSpPr>
          <p:cNvPr id="9" name="Номер слайда 8"/>
          <p:cNvSpPr>
            <a:spLocks noGrp="1"/>
          </p:cNvSpPr>
          <p:nvPr>
            <p:ph type="sldNum" sz="quarter" idx="11"/>
          </p:nvPr>
        </p:nvSpPr>
        <p:spPr/>
        <p:txBody>
          <a:bodyPr/>
          <a:lstStyle/>
          <a:p>
            <a:fld id="{2052D05D-0767-466A-AA71-514236A55F5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CC19B86-2437-4517-A979-647FD23E8339}" type="datetimeFigureOut">
              <a:rPr lang="ru-RU" smtClean="0"/>
              <a:pPr/>
              <a:t>31.01.2017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052D05D-0767-466A-AA71-514236A55F5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860032" y="1772816"/>
            <a:ext cx="3686944" cy="576064"/>
          </a:xfrm>
        </p:spPr>
        <p:txBody>
          <a:bodyPr/>
          <a:lstStyle/>
          <a:p>
            <a:r>
              <a:rPr lang="ru-RU" dirty="0" smtClean="0"/>
              <a:t>Баталов Александр </a:t>
            </a:r>
            <a:endParaRPr lang="ru-RU" dirty="0"/>
          </a:p>
        </p:txBody>
      </p:sp>
      <p:sp>
        <p:nvSpPr>
          <p:cNvPr id="3" name="Заголовок 2"/>
          <p:cNvSpPr>
            <a:spLocks noGrp="1"/>
          </p:cNvSpPr>
          <p:nvPr>
            <p:ph type="ctrTitle"/>
          </p:nvPr>
        </p:nvSpPr>
        <p:spPr>
          <a:xfrm>
            <a:off x="323528" y="188640"/>
            <a:ext cx="8305800" cy="973088"/>
          </a:xfrm>
        </p:spPr>
        <p:txBody>
          <a:bodyPr/>
          <a:lstStyle/>
          <a:p>
            <a:r>
              <a:rPr lang="ru-RU" sz="2800" dirty="0" smtClean="0">
                <a:solidFill>
                  <a:schemeClr val="bg1"/>
                </a:solidFill>
              </a:rPr>
              <a:t>Творческая работа по теме «Великие полководцы России»</a:t>
            </a:r>
            <a:endParaRPr lang="ru-RU"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9552" y="1196752"/>
            <a:ext cx="4104456" cy="512995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4869160"/>
            <a:ext cx="8103844" cy="1631674"/>
          </a:xfrm>
        </p:spPr>
        <p:txBody>
          <a:bodyPr>
            <a:noAutofit/>
          </a:bodyPr>
          <a:lstStyle/>
          <a:p>
            <a:r>
              <a:rPr lang="ru-RU" sz="2000" dirty="0" smtClean="0">
                <a:solidFill>
                  <a:srgbClr val="FF0000"/>
                </a:solidFill>
              </a:rPr>
              <a:t>Осада Полтавы началась 1 апреля 1709 года. </a:t>
            </a:r>
            <a:r>
              <a:rPr lang="ru-RU" sz="2000" dirty="0" smtClean="0">
                <a:solidFill>
                  <a:schemeClr val="bg1"/>
                </a:solidFill>
              </a:rPr>
              <a:t>Вместе со всеми сражались 2500 жителей города и казаков. Отважные вылазки в лагерь шведов, разрушали саперные сооружения, уничтожали живую силу противника. Силы осажденных таяли.</a:t>
            </a:r>
            <a:endParaRPr lang="ru-RU" sz="2000" dirty="0">
              <a:solidFill>
                <a:schemeClr val="bg1"/>
              </a:solidFill>
            </a:endParaRPr>
          </a:p>
        </p:txBody>
      </p:sp>
      <p:pic>
        <p:nvPicPr>
          <p:cNvPr id="6146" name="Picture 2" descr="E:\Полтавская битва\3.jpg"/>
          <p:cNvPicPr>
            <a:picLocks noGrp="1" noChangeAspect="1" noChangeArrowheads="1"/>
          </p:cNvPicPr>
          <p:nvPr>
            <p:ph sz="quarter" idx="1"/>
          </p:nvPr>
        </p:nvPicPr>
        <p:blipFill>
          <a:blip r:embed="rId2" cstate="print"/>
          <a:srcRect/>
          <a:stretch>
            <a:fillRect/>
          </a:stretch>
        </p:blipFill>
        <p:spPr bwMode="auto">
          <a:xfrm>
            <a:off x="899592" y="260648"/>
            <a:ext cx="6768752" cy="46532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4725144"/>
            <a:ext cx="8534182" cy="1728192"/>
          </a:xfrm>
        </p:spPr>
        <p:txBody>
          <a:bodyPr>
            <a:noAutofit/>
          </a:bodyPr>
          <a:lstStyle/>
          <a:p>
            <a:r>
              <a:rPr lang="ru-RU" sz="2000" dirty="0" smtClean="0">
                <a:solidFill>
                  <a:schemeClr val="bg1"/>
                </a:solidFill>
              </a:rPr>
              <a:t>Узнав о тяжелом положении полтавчан Петр </a:t>
            </a:r>
            <a:r>
              <a:rPr lang="en-US" sz="2000" dirty="0" smtClean="0">
                <a:solidFill>
                  <a:schemeClr val="bg1"/>
                </a:solidFill>
              </a:rPr>
              <a:t>I</a:t>
            </a:r>
            <a:r>
              <a:rPr lang="ru-RU" sz="2000" dirty="0" smtClean="0">
                <a:solidFill>
                  <a:schemeClr val="bg1"/>
                </a:solidFill>
              </a:rPr>
              <a:t> во главе русского войска прибыл 4 июня под Полтаву. Петр </a:t>
            </a:r>
            <a:r>
              <a:rPr lang="en-US" sz="2000" dirty="0" smtClean="0">
                <a:solidFill>
                  <a:schemeClr val="bg1"/>
                </a:solidFill>
              </a:rPr>
              <a:t>I</a:t>
            </a:r>
            <a:r>
              <a:rPr lang="ru-RU" sz="2000" dirty="0" smtClean="0">
                <a:solidFill>
                  <a:schemeClr val="bg1"/>
                </a:solidFill>
              </a:rPr>
              <a:t> благодарил защитников крепости за стойкость и обещал скорую помощь. Воодушевленный  героический гарнизон поклялся биться с врагом до последнего.</a:t>
            </a:r>
            <a:endParaRPr lang="ru-RU" sz="2000"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611560" y="260648"/>
            <a:ext cx="7848872" cy="4536504"/>
          </a:xfrm>
          <a:prstGeom prst="rect">
            <a:avLst/>
          </a:prstGeom>
          <a:noFill/>
          <a:ln w="9525">
            <a:noFill/>
            <a:miter lim="800000"/>
            <a:headEnd/>
            <a:tailEnd/>
          </a:ln>
          <a:effectLst/>
        </p:spPr>
      </p:pic>
    </p:spTree>
  </p:cSld>
  <p:clrMapOvr>
    <a:masterClrMapping/>
  </p:clrMapOvr>
  <p:transition advTm="1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528" y="4797152"/>
            <a:ext cx="8514528" cy="1800200"/>
          </a:xfrm>
        </p:spPr>
        <p:txBody>
          <a:bodyPr>
            <a:noAutofit/>
          </a:bodyPr>
          <a:lstStyle/>
          <a:p>
            <a:r>
              <a:rPr lang="ru-RU" sz="2000" dirty="0" smtClean="0">
                <a:solidFill>
                  <a:schemeClr val="bg1"/>
                </a:solidFill>
              </a:rPr>
              <a:t>Военный совет русской армии, собравшийся 16 июня 1709 года в селе Крутой Берег, принял решение дать врагу генеральное сражение. Время для этого назрело. За девять лет войны русская армия превратилась  в грозную силу и научилась побеждать «малой кровью». </a:t>
            </a:r>
            <a:endParaRPr lang="ru-RU" sz="2000" dirty="0">
              <a:solidFill>
                <a:schemeClr val="bg1"/>
              </a:solidFill>
            </a:endParaRPr>
          </a:p>
        </p:txBody>
      </p:sp>
      <p:pic>
        <p:nvPicPr>
          <p:cNvPr id="2" name="Picture 2" descr="C:\Documents and Settings\Kadri\Рабочий стол\i.jpg"/>
          <p:cNvPicPr>
            <a:picLocks noGrp="1" noChangeAspect="1" noChangeArrowheads="1"/>
          </p:cNvPicPr>
          <p:nvPr>
            <p:ph sz="quarter" idx="1"/>
          </p:nvPr>
        </p:nvPicPr>
        <p:blipFill>
          <a:blip r:embed="rId2" cstate="print"/>
          <a:srcRect/>
          <a:stretch>
            <a:fillRect/>
          </a:stretch>
        </p:blipFill>
        <p:spPr bwMode="auto">
          <a:xfrm>
            <a:off x="1475655" y="836712"/>
            <a:ext cx="5299789" cy="3312368"/>
          </a:xfrm>
          <a:prstGeom prst="rect">
            <a:avLst/>
          </a:prstGeom>
          <a:noFill/>
        </p:spPr>
      </p:pic>
    </p:spTree>
  </p:cSld>
  <p:clrMapOvr>
    <a:masterClrMapping/>
  </p:clrMapOvr>
  <p:transition advTm="1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51520" y="5157192"/>
            <a:ext cx="8514528" cy="1296144"/>
          </a:xfrm>
        </p:spPr>
        <p:txBody>
          <a:bodyPr>
            <a:noAutofit/>
          </a:bodyPr>
          <a:lstStyle/>
          <a:p>
            <a:r>
              <a:rPr lang="ru-RU" sz="2000" dirty="0" smtClean="0">
                <a:solidFill>
                  <a:schemeClr val="bg1"/>
                </a:solidFill>
              </a:rPr>
              <a:t>Противники договорились начать сражение 29 июня. </a:t>
            </a:r>
            <a:r>
              <a:rPr lang="ru-RU" sz="2000" dirty="0" smtClean="0">
                <a:solidFill>
                  <a:srgbClr val="FF0000"/>
                </a:solidFill>
              </a:rPr>
              <a:t>В ночь с 19 на 20 июня</a:t>
            </a:r>
            <a:r>
              <a:rPr lang="ru-RU" sz="2000" dirty="0" smtClean="0">
                <a:solidFill>
                  <a:schemeClr val="bg1"/>
                </a:solidFill>
              </a:rPr>
              <a:t> 42- тысячная русская армия переправилась на правый берег реки </a:t>
            </a:r>
            <a:r>
              <a:rPr lang="ru-RU" sz="2000" dirty="0" err="1" smtClean="0">
                <a:solidFill>
                  <a:schemeClr val="bg1"/>
                </a:solidFill>
              </a:rPr>
              <a:t>Ворсклы</a:t>
            </a:r>
            <a:r>
              <a:rPr lang="ru-RU" sz="2000" dirty="0" smtClean="0">
                <a:solidFill>
                  <a:schemeClr val="bg1"/>
                </a:solidFill>
              </a:rPr>
              <a:t>.  </a:t>
            </a:r>
            <a:endParaRPr lang="ru-RU" sz="2000" dirty="0"/>
          </a:p>
        </p:txBody>
      </p:sp>
      <p:pic>
        <p:nvPicPr>
          <p:cNvPr id="9219" name="Picture 3"/>
          <p:cNvPicPr>
            <a:picLocks noChangeAspect="1" noChangeArrowheads="1"/>
          </p:cNvPicPr>
          <p:nvPr/>
        </p:nvPicPr>
        <p:blipFill>
          <a:blip r:embed="rId2" cstate="print"/>
          <a:srcRect/>
          <a:stretch>
            <a:fillRect/>
          </a:stretch>
        </p:blipFill>
        <p:spPr bwMode="auto">
          <a:xfrm>
            <a:off x="611560" y="404664"/>
            <a:ext cx="7200800" cy="4745526"/>
          </a:xfrm>
          <a:prstGeom prst="rect">
            <a:avLst/>
          </a:prstGeom>
          <a:ln>
            <a:noFill/>
          </a:ln>
          <a:effectLst>
            <a:outerShdw blurRad="190500" algn="tl" rotWithShape="0">
              <a:srgbClr val="000000">
                <a:alpha val="70000"/>
              </a:srgbClr>
            </a:outerShdw>
          </a:effectLst>
        </p:spPr>
      </p:pic>
    </p:spTree>
  </p:cSld>
  <p:clrMapOvr>
    <a:masterClrMapping/>
  </p:clrMapOvr>
  <p:transition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39552" y="5445224"/>
            <a:ext cx="8154488" cy="1080120"/>
          </a:xfrm>
        </p:spPr>
        <p:txBody>
          <a:bodyPr>
            <a:normAutofit/>
          </a:bodyPr>
          <a:lstStyle/>
          <a:p>
            <a:r>
              <a:rPr lang="ru-RU" sz="2000" dirty="0" smtClean="0">
                <a:solidFill>
                  <a:schemeClr val="bg1"/>
                </a:solidFill>
              </a:rPr>
              <a:t>Вечером 25 июня командование передвинуло войска в район села Яковцы. Здесь был сооружен второй укрепленный лагерь.</a:t>
            </a:r>
            <a:endParaRPr lang="ru-RU" sz="2000" dirty="0" smtClean="0"/>
          </a:p>
          <a:p>
            <a:endParaRPr lang="ru-RU" dirty="0"/>
          </a:p>
        </p:txBody>
      </p:sp>
      <p:pic>
        <p:nvPicPr>
          <p:cNvPr id="8193" name="Picture 1"/>
          <p:cNvPicPr>
            <a:picLocks noGrp="1" noChangeAspect="1" noChangeArrowheads="1"/>
          </p:cNvPicPr>
          <p:nvPr>
            <p:ph sz="quarter" idx="1"/>
          </p:nvPr>
        </p:nvPicPr>
        <p:blipFill>
          <a:blip r:embed="rId2" cstate="print"/>
          <a:srcRect/>
          <a:stretch>
            <a:fillRect/>
          </a:stretch>
        </p:blipFill>
        <p:spPr bwMode="auto">
          <a:xfrm>
            <a:off x="971600" y="404664"/>
            <a:ext cx="7074471"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51520" y="4797152"/>
            <a:ext cx="8640960" cy="1736172"/>
          </a:xfrm>
        </p:spPr>
        <p:txBody>
          <a:bodyPr>
            <a:normAutofit/>
          </a:bodyPr>
          <a:lstStyle/>
          <a:p>
            <a:r>
              <a:rPr lang="ru-RU" sz="2000" dirty="0" smtClean="0">
                <a:solidFill>
                  <a:schemeClr val="bg1"/>
                </a:solidFill>
              </a:rPr>
              <a:t>На открытой равнине меду лесами, по которой со стороны Полтавы могли подойти к лагерю шведы, срочно сооружались редуты. Они должны были расчленить неприятельское войско и ослабить силу наступательного порыва.</a:t>
            </a:r>
            <a:endParaRPr lang="ru-RU" sz="2000" dirty="0">
              <a:solidFill>
                <a:schemeClr val="bg1"/>
              </a:solidFill>
            </a:endParaRPr>
          </a:p>
        </p:txBody>
      </p:sp>
      <p:pic>
        <p:nvPicPr>
          <p:cNvPr id="1026" name="Picture 2" descr="E:\Полтавская битва\Полтавская битва 3.jpg"/>
          <p:cNvPicPr>
            <a:picLocks noChangeAspect="1" noChangeArrowheads="1"/>
          </p:cNvPicPr>
          <p:nvPr/>
        </p:nvPicPr>
        <p:blipFill>
          <a:blip r:embed="rId2" cstate="print"/>
          <a:srcRect/>
          <a:stretch>
            <a:fillRect/>
          </a:stretch>
        </p:blipFill>
        <p:spPr bwMode="auto">
          <a:xfrm>
            <a:off x="876575" y="357166"/>
            <a:ext cx="6767259" cy="43679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4653136"/>
            <a:ext cx="8303852" cy="1919136"/>
          </a:xfrm>
        </p:spPr>
        <p:txBody>
          <a:bodyPr>
            <a:noAutofit/>
          </a:bodyPr>
          <a:lstStyle/>
          <a:p>
            <a:r>
              <a:rPr lang="ru-RU" sz="2000" dirty="0" smtClean="0">
                <a:solidFill>
                  <a:schemeClr val="bg1"/>
                </a:solidFill>
              </a:rPr>
              <a:t>Нарушив соглашение, в ночь на 27 июня шведский король двинул свои полки в наступление. Шведы атаковали русский лагерь у села Яковцы. Разгорелся жаркий бой. Все попытки неприятеля овладеть русскими позициями были безуспешными. Шведы укрылись от прицельного артиллерийского огня в лесу. </a:t>
            </a:r>
            <a:endParaRPr lang="ru-RU" sz="2000" dirty="0">
              <a:solidFill>
                <a:schemeClr val="bg1"/>
              </a:solidFill>
            </a:endParaRPr>
          </a:p>
        </p:txBody>
      </p:sp>
      <p:pic>
        <p:nvPicPr>
          <p:cNvPr id="8194" name="Picture 2" descr="E:\Полтавская битва\46744_original.jpg"/>
          <p:cNvPicPr>
            <a:picLocks noGrp="1" noChangeAspect="1" noChangeArrowheads="1"/>
          </p:cNvPicPr>
          <p:nvPr>
            <p:ph sz="quarter" idx="1"/>
          </p:nvPr>
        </p:nvPicPr>
        <p:blipFill>
          <a:blip r:embed="rId2" cstate="print"/>
          <a:srcRect/>
          <a:stretch>
            <a:fillRect/>
          </a:stretch>
        </p:blipFill>
        <p:spPr bwMode="auto">
          <a:xfrm>
            <a:off x="1043608" y="260648"/>
            <a:ext cx="6624736" cy="4464496"/>
          </a:xfrm>
          <a:prstGeom prst="rect">
            <a:avLst/>
          </a:prstGeom>
          <a:ln>
            <a:noFill/>
          </a:ln>
          <a:effectLst>
            <a:outerShdw blurRad="190500" algn="tl" rotWithShape="0">
              <a:srgbClr val="000000">
                <a:alpha val="70000"/>
              </a:srgbClr>
            </a:outerShdw>
          </a:effectLst>
        </p:spPr>
      </p:pic>
    </p:spTree>
  </p:cSld>
  <p:clrMapOvr>
    <a:masterClrMapping/>
  </p:clrMapOvr>
  <p:transition advTm="2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Текст 2"/>
          <p:cNvSpPr>
            <a:spLocks noGrp="1"/>
          </p:cNvSpPr>
          <p:nvPr>
            <p:ph type="body" idx="2"/>
          </p:nvPr>
        </p:nvSpPr>
        <p:spPr>
          <a:xfrm>
            <a:off x="500034" y="214290"/>
            <a:ext cx="8286808" cy="3733800"/>
          </a:xfrm>
        </p:spPr>
        <p:txBody>
          <a:bodyPr>
            <a:normAutofit fontScale="25000" lnSpcReduction="20000"/>
          </a:bodyPr>
          <a:lstStyle/>
          <a:p>
            <a:r>
              <a:rPr lang="ru-RU" sz="8800" dirty="0" smtClean="0">
                <a:solidFill>
                  <a:schemeClr val="tx1"/>
                </a:solidFill>
              </a:rPr>
              <a:t>Русское командование использовало передышку для тщательной подготовки к решающему сражению. Построив полки для генеральной баталии, Петр  </a:t>
            </a:r>
            <a:r>
              <a:rPr lang="en-US" sz="8800" dirty="0" smtClean="0">
                <a:solidFill>
                  <a:schemeClr val="tx1"/>
                </a:solidFill>
              </a:rPr>
              <a:t>I</a:t>
            </a:r>
            <a:r>
              <a:rPr lang="ru-RU" sz="8800" dirty="0" smtClean="0">
                <a:solidFill>
                  <a:schemeClr val="tx1"/>
                </a:solidFill>
              </a:rPr>
              <a:t> обратился к войскам с патриотическим призывом: </a:t>
            </a:r>
          </a:p>
          <a:p>
            <a:r>
              <a:rPr lang="ru-RU" sz="9600" i="1" dirty="0" smtClean="0">
                <a:solidFill>
                  <a:srgbClr val="FFFF00"/>
                </a:solidFill>
              </a:rPr>
              <a:t>«Воины! Вот и пришел час, который решит судьбу Отечества. Итак, не должны вы помышлять, что сражаетесь за Петра, но за государство, Петру врученное, за род свой, за Отечество… Не должна вас так же смущать слава неприятеля, будто бы непобедимого, которой ложь вы сами своими победами над ним неоднократно доказывали… А о Петре ведайте, что ему жизнь его не дорога, только бы жила Россия в блаженстве и славе для благосостояния вашего!»</a:t>
            </a:r>
          </a:p>
          <a:p>
            <a:endParaRPr lang="ru-RU" sz="2400" dirty="0" smtClean="0"/>
          </a:p>
          <a:p>
            <a:endParaRPr lang="ru-RU" sz="2400" dirty="0" smtClean="0">
              <a:latin typeface="Monotype Corsiva" pitchFamily="66" charset="0"/>
            </a:endParaRPr>
          </a:p>
          <a:p>
            <a:endParaRPr lang="ru-RU" sz="2400" dirty="0" smtClean="0"/>
          </a:p>
          <a:p>
            <a:endParaRPr lang="ru-RU" sz="2400" dirty="0">
              <a:latin typeface="Monotype Corsiva" pitchFamily="66" charset="0"/>
            </a:endParaRPr>
          </a:p>
        </p:txBody>
      </p:sp>
    </p:spTree>
  </p:cSld>
  <p:clrMapOvr>
    <a:masterClrMapping/>
  </p:clrMapOvr>
  <p:transition advTm="3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55576" y="5157192"/>
            <a:ext cx="7506416" cy="1440160"/>
          </a:xfrm>
        </p:spPr>
        <p:txBody>
          <a:bodyPr>
            <a:noAutofit/>
          </a:bodyPr>
          <a:lstStyle/>
          <a:p>
            <a:r>
              <a:rPr lang="ru-RU" sz="2000" dirty="0" smtClean="0">
                <a:solidFill>
                  <a:schemeClr val="bg1"/>
                </a:solidFill>
              </a:rPr>
              <a:t>В девять часов утра раздался сигнал к новому наступлению. Обе армии двинулись навстречу друг другу.</a:t>
            </a:r>
          </a:p>
          <a:p>
            <a:r>
              <a:rPr lang="ru-RU" sz="2000" i="1" dirty="0" smtClean="0">
                <a:solidFill>
                  <a:srgbClr val="FF0000"/>
                </a:solidFill>
              </a:rPr>
              <a:t>                      «И грянул бой. Полтавский бой!»</a:t>
            </a:r>
          </a:p>
        </p:txBody>
      </p:sp>
      <p:pic>
        <p:nvPicPr>
          <p:cNvPr id="5122" name="Picture 2" descr="E:\Полтавская битва\02_2.jpg"/>
          <p:cNvPicPr>
            <a:picLocks noGrp="1" noChangeAspect="1" noChangeArrowheads="1"/>
          </p:cNvPicPr>
          <p:nvPr>
            <p:ph sz="quarter" idx="1"/>
          </p:nvPr>
        </p:nvPicPr>
        <p:blipFill>
          <a:blip r:embed="rId2" cstate="print"/>
          <a:srcRect/>
          <a:stretch>
            <a:fillRect/>
          </a:stretch>
        </p:blipFill>
        <p:spPr bwMode="auto">
          <a:xfrm>
            <a:off x="971600" y="404664"/>
            <a:ext cx="6595096" cy="4714908"/>
          </a:xfrm>
          <a:prstGeom prst="rect">
            <a:avLst/>
          </a:prstGeom>
          <a:ln>
            <a:noFill/>
          </a:ln>
          <a:effectLst>
            <a:outerShdw blurRad="190500" algn="tl" rotWithShape="0">
              <a:srgbClr val="000000">
                <a:alpha val="70000"/>
              </a:srgbClr>
            </a:outerShdw>
          </a:effectLst>
        </p:spPr>
      </p:pic>
    </p:spTree>
  </p:cSld>
  <p:clrMapOvr>
    <a:masterClrMapping/>
  </p:clrMapOvr>
  <p:transition advTm="1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39552" y="5229200"/>
            <a:ext cx="8318728" cy="1152128"/>
          </a:xfrm>
        </p:spPr>
        <p:txBody>
          <a:bodyPr>
            <a:noAutofit/>
          </a:bodyPr>
          <a:lstStyle/>
          <a:p>
            <a:r>
              <a:rPr lang="ru-RU" sz="2000" dirty="0" smtClean="0">
                <a:solidFill>
                  <a:schemeClr val="bg1"/>
                </a:solidFill>
              </a:rPr>
              <a:t>Более девяти тысяч вражеских солдат остались на поле  боя, около трех тысяч было взято в плен.</a:t>
            </a:r>
            <a:r>
              <a:rPr lang="ru-RU" sz="2000" dirty="0" smtClean="0">
                <a:solidFill>
                  <a:srgbClr val="FF0000"/>
                </a:solidFill>
              </a:rPr>
              <a:t> Успех был полный.</a:t>
            </a:r>
          </a:p>
        </p:txBody>
      </p:sp>
      <p:pic>
        <p:nvPicPr>
          <p:cNvPr id="3074" name="Picture 2" descr="E:\Полтавская битва\914759246.jpg"/>
          <p:cNvPicPr>
            <a:picLocks noGrp="1" noChangeAspect="1" noChangeArrowheads="1"/>
          </p:cNvPicPr>
          <p:nvPr>
            <p:ph sz="quarter" idx="1"/>
          </p:nvPr>
        </p:nvPicPr>
        <p:blipFill>
          <a:blip r:embed="rId2" cstate="print"/>
          <a:srcRect/>
          <a:stretch>
            <a:fillRect/>
          </a:stretch>
        </p:blipFill>
        <p:spPr bwMode="auto">
          <a:xfrm>
            <a:off x="755576" y="404664"/>
            <a:ext cx="7632848" cy="4752528"/>
          </a:xfrm>
          <a:prstGeom prst="rect">
            <a:avLst/>
          </a:prstGeom>
          <a:ln>
            <a:noFill/>
          </a:ln>
          <a:effectLst>
            <a:outerShdw blurRad="190500" algn="tl" rotWithShape="0">
              <a:srgbClr val="000000">
                <a:alpha val="70000"/>
              </a:srgbClr>
            </a:outerShdw>
          </a:effectLst>
        </p:spPr>
      </p:pic>
    </p:spTree>
  </p:cSld>
  <p:clrMapOvr>
    <a:masterClrMapping/>
  </p:clrMapOvr>
  <p:transition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0"/>
            <a:ext cx="5616624" cy="994044"/>
          </a:xfrm>
        </p:spPr>
        <p:txBody>
          <a:bodyPr/>
          <a:lstStyle/>
          <a:p>
            <a:r>
              <a:rPr lang="ru-RU" dirty="0" smtClean="0">
                <a:solidFill>
                  <a:srgbClr val="FFFF00"/>
                </a:solidFill>
                <a:latin typeface="Georgia" pitchFamily="18" charset="0"/>
                <a:ea typeface="GungsuhChe" pitchFamily="49" charset="-127"/>
              </a:rPr>
              <a:t>Полтавская битва.</a:t>
            </a:r>
            <a:endParaRPr lang="ru-RU" dirty="0">
              <a:solidFill>
                <a:srgbClr val="FFFF00"/>
              </a:solidFill>
              <a:latin typeface="Georgia" pitchFamily="18" charset="0"/>
              <a:ea typeface="GungsuhChe" pitchFamily="49" charset="-127"/>
            </a:endParaRPr>
          </a:p>
        </p:txBody>
      </p:sp>
      <p:sp>
        <p:nvSpPr>
          <p:cNvPr id="6" name="Прямоугольник 5"/>
          <p:cNvSpPr/>
          <p:nvPr/>
        </p:nvSpPr>
        <p:spPr>
          <a:xfrm>
            <a:off x="4572000" y="4869160"/>
            <a:ext cx="4572000" cy="1477328"/>
          </a:xfrm>
          <a:prstGeom prst="rect">
            <a:avLst/>
          </a:prstGeom>
        </p:spPr>
        <p:txBody>
          <a:bodyPr>
            <a:spAutoFit/>
          </a:bodyPr>
          <a:lstStyle/>
          <a:p>
            <a:r>
              <a:rPr lang="ru-RU" dirty="0" smtClean="0"/>
              <a:t>ГАПОУ МО «КИК» </a:t>
            </a:r>
          </a:p>
          <a:p>
            <a:r>
              <a:rPr lang="ru-RU" dirty="0" smtClean="0"/>
              <a:t>Выполнил: Баталов Александр</a:t>
            </a:r>
          </a:p>
          <a:p>
            <a:r>
              <a:rPr lang="ru-RU" dirty="0" smtClean="0"/>
              <a:t>(17 лет) группа № 240</a:t>
            </a:r>
          </a:p>
          <a:p>
            <a:r>
              <a:rPr lang="ru-RU" dirty="0" smtClean="0"/>
              <a:t>Руководитель: Зелинская А.И.</a:t>
            </a:r>
          </a:p>
          <a:p>
            <a:r>
              <a:rPr lang="ru-RU" dirty="0" smtClean="0"/>
              <a:t>Педагог дополнительного образования</a:t>
            </a:r>
          </a:p>
        </p:txBody>
      </p:sp>
      <p:sp>
        <p:nvSpPr>
          <p:cNvPr id="7" name="Прямоугольник 6"/>
          <p:cNvSpPr/>
          <p:nvPr/>
        </p:nvSpPr>
        <p:spPr>
          <a:xfrm>
            <a:off x="4067944" y="1556792"/>
            <a:ext cx="4572000" cy="2246769"/>
          </a:xfrm>
          <a:prstGeom prst="rect">
            <a:avLst/>
          </a:prstGeom>
        </p:spPr>
        <p:txBody>
          <a:bodyPr>
            <a:spAutoFit/>
          </a:bodyPr>
          <a:lstStyle/>
          <a:p>
            <a:r>
              <a:rPr lang="ru-RU" sz="2000" dirty="0" smtClean="0"/>
              <a:t>Пётр I Великий (1672 – 1725) – выдающийся государственный деятель, московский царь из династии Романовых, всероссийский император с 1721 года, великий реформатор.</a:t>
            </a:r>
            <a:br>
              <a:rPr lang="ru-RU" sz="2000" dirty="0" smtClean="0"/>
            </a:br>
            <a:endParaRPr lang="ru-RU" sz="2000" dirty="0"/>
          </a:p>
        </p:txBody>
      </p:sp>
      <p:pic>
        <p:nvPicPr>
          <p:cNvPr id="8" name="Picture 2" descr="Пётр I Алексеевич"/>
          <p:cNvPicPr>
            <a:picLocks noChangeAspect="1" noChangeArrowheads="1"/>
          </p:cNvPicPr>
          <p:nvPr/>
        </p:nvPicPr>
        <p:blipFill>
          <a:blip r:embed="rId3" cstate="print"/>
          <a:srcRect/>
          <a:stretch>
            <a:fillRect/>
          </a:stretch>
        </p:blipFill>
        <p:spPr bwMode="auto">
          <a:xfrm>
            <a:off x="395536" y="1124744"/>
            <a:ext cx="3096344" cy="3958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Полтавская битва\9074-09.jpg"/>
          <p:cNvPicPr>
            <a:picLocks noGrp="1" noChangeAspect="1" noChangeArrowheads="1"/>
          </p:cNvPicPr>
          <p:nvPr>
            <p:ph sz="quarter" idx="1"/>
          </p:nvPr>
        </p:nvPicPr>
        <p:blipFill>
          <a:blip r:embed="rId2" cstate="print"/>
          <a:srcRect/>
          <a:stretch>
            <a:fillRect/>
          </a:stretch>
        </p:blipFill>
        <p:spPr bwMode="auto">
          <a:xfrm>
            <a:off x="251520" y="404664"/>
            <a:ext cx="8640960" cy="4032448"/>
          </a:xfrm>
          <a:prstGeom prst="rect">
            <a:avLst/>
          </a:prstGeom>
          <a:ln>
            <a:noFill/>
          </a:ln>
          <a:effectLst>
            <a:outerShdw blurRad="292100" dist="139700" dir="2700000" algn="tl" rotWithShape="0">
              <a:srgbClr val="333333">
                <a:alpha val="65000"/>
              </a:srgbClr>
            </a:outerShdw>
          </a:effectLst>
        </p:spPr>
      </p:pic>
      <p:sp>
        <p:nvSpPr>
          <p:cNvPr id="6" name="Заголовок 3"/>
          <p:cNvSpPr>
            <a:spLocks noGrp="1"/>
          </p:cNvSpPr>
          <p:nvPr>
            <p:ph type="body" idx="2"/>
          </p:nvPr>
        </p:nvSpPr>
        <p:spPr>
          <a:xfrm>
            <a:off x="611560" y="4653136"/>
            <a:ext cx="7980363" cy="2016224"/>
          </a:xfrm>
        </p:spPr>
        <p:txBody>
          <a:bodyPr>
            <a:noAutofit/>
          </a:bodyPr>
          <a:lstStyle/>
          <a:p>
            <a:r>
              <a:rPr lang="ru-RU" sz="2000" dirty="0" smtClean="0">
                <a:solidFill>
                  <a:schemeClr val="bg1"/>
                </a:solidFill>
              </a:rPr>
              <a:t>Обращаясь к войскам после Полтавской победы, Петр </a:t>
            </a:r>
            <a:r>
              <a:rPr lang="en-US" sz="2000" dirty="0" smtClean="0">
                <a:solidFill>
                  <a:schemeClr val="bg1"/>
                </a:solidFill>
              </a:rPr>
              <a:t>I</a:t>
            </a:r>
            <a:r>
              <a:rPr lang="ru-RU" sz="2000" dirty="0" smtClean="0">
                <a:solidFill>
                  <a:schemeClr val="bg1"/>
                </a:solidFill>
              </a:rPr>
              <a:t> сказал: «Храбрые дела ваши никогда не будут забвенны у потомства».</a:t>
            </a:r>
          </a:p>
          <a:p>
            <a:r>
              <a:rPr lang="ru-RU" sz="2000" dirty="0" smtClean="0">
                <a:solidFill>
                  <a:schemeClr val="bg1"/>
                </a:solidFill>
              </a:rPr>
              <a:t>Народы России продемонстрировали могучую волю и чудеса героизма, разгромив одну  из самых сильнейших армий Европы.</a:t>
            </a:r>
          </a:p>
          <a:p>
            <a:endParaRPr lang="ru-RU" sz="2000" dirty="0">
              <a:solidFill>
                <a:schemeClr val="bg1"/>
              </a:solidFill>
            </a:endParaRPr>
          </a:p>
        </p:txBody>
      </p:sp>
    </p:spTree>
  </p:cSld>
  <p:clrMapOvr>
    <a:masterClrMapping/>
  </p:clrMapOvr>
  <p:transition advTm="17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436096" y="260648"/>
            <a:ext cx="3266494" cy="6144238"/>
          </a:xfrm>
        </p:spPr>
        <p:txBody>
          <a:bodyPr>
            <a:noAutofit/>
          </a:bodyPr>
          <a:lstStyle/>
          <a:p>
            <a:r>
              <a:rPr lang="ru-RU" sz="2000" dirty="0" smtClean="0">
                <a:solidFill>
                  <a:schemeClr val="bg1"/>
                </a:solidFill>
              </a:rPr>
              <a:t>Полтавская битва спасла Россию от порабощения, расчленения и гибели. Это была победа всей державы.</a:t>
            </a:r>
          </a:p>
          <a:p>
            <a:r>
              <a:rPr lang="ru-RU" sz="2000" dirty="0" smtClean="0">
                <a:solidFill>
                  <a:schemeClr val="bg1"/>
                </a:solidFill>
              </a:rPr>
              <a:t>Полтавское сражение предопределило победоносной для России исход длительной Северной войны.</a:t>
            </a:r>
          </a:p>
          <a:p>
            <a:r>
              <a:rPr lang="ru-RU" sz="2000" dirty="0" smtClean="0">
                <a:solidFill>
                  <a:schemeClr val="bg1"/>
                </a:solidFill>
              </a:rPr>
              <a:t>На необозримую высоту подняла внешнеполитический авторитет России.</a:t>
            </a:r>
            <a:endParaRPr lang="ru-RU" sz="2000" dirty="0">
              <a:solidFill>
                <a:schemeClr val="bg1"/>
              </a:solidFill>
            </a:endParaRPr>
          </a:p>
        </p:txBody>
      </p:sp>
      <p:pic>
        <p:nvPicPr>
          <p:cNvPr id="6146" name="Picture 2" descr="E:\Полтавская битва\ef7fd9b8451e9f83b24b2470fbbf004b.jpg"/>
          <p:cNvPicPr>
            <a:picLocks noGrp="1" noChangeAspect="1" noChangeArrowheads="1"/>
          </p:cNvPicPr>
          <p:nvPr>
            <p:ph sz="quarter" idx="1"/>
          </p:nvPr>
        </p:nvPicPr>
        <p:blipFill>
          <a:blip r:embed="rId2" cstate="print"/>
          <a:srcRect/>
          <a:stretch>
            <a:fillRect/>
          </a:stretch>
        </p:blipFill>
        <p:spPr bwMode="auto">
          <a:xfrm>
            <a:off x="251520" y="332656"/>
            <a:ext cx="5080919" cy="48149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Текст 2"/>
          <p:cNvSpPr>
            <a:spLocks noGrp="1"/>
          </p:cNvSpPr>
          <p:nvPr>
            <p:ph type="body" idx="2"/>
          </p:nvPr>
        </p:nvSpPr>
        <p:spPr>
          <a:xfrm>
            <a:off x="971600" y="332656"/>
            <a:ext cx="7803568" cy="5857916"/>
          </a:xfrm>
        </p:spPr>
        <p:txBody>
          <a:bodyPr>
            <a:noAutofit/>
          </a:bodyPr>
          <a:lstStyle/>
          <a:p>
            <a:r>
              <a:rPr lang="ru-RU" sz="2400" i="1" dirty="0" smtClean="0">
                <a:solidFill>
                  <a:schemeClr val="tx1"/>
                </a:solidFill>
              </a:rPr>
              <a:t>В истории России Полтавская битва стоит рядом  с Куликовской битвой, битвой ополчения Минина и Пожарского за Москву, битвой под Бородино, сражениями под Москвой, Сталинградом и Прохоровкой, которые спасли отечество от порабощения и уничтожения.</a:t>
            </a:r>
          </a:p>
          <a:p>
            <a:r>
              <a:rPr lang="ru-RU" sz="2400" i="1" dirty="0" smtClean="0">
                <a:solidFill>
                  <a:schemeClr val="tx1"/>
                </a:solidFill>
              </a:rPr>
              <a:t>Вечная слава всем соотечественникам, русским и украинцам, полководцам, воинам, казакам, защитникам Полтавы, отстоявшим Отечество наше от врагов, не позволившим исчезнуть нашему народу.</a:t>
            </a:r>
            <a:endParaRPr lang="ru-RU" sz="2400" i="1" dirty="0">
              <a:solidFill>
                <a:schemeClr val="tx1"/>
              </a:solidFill>
            </a:endParaRPr>
          </a:p>
        </p:txBody>
      </p:sp>
    </p:spTree>
  </p:cSld>
  <p:clrMapOvr>
    <a:masterClrMapping/>
  </p:clrMapOvr>
  <p:transition advTm="2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11560" y="5229200"/>
            <a:ext cx="7848872" cy="1296144"/>
          </a:xfrm>
        </p:spPr>
        <p:txBody>
          <a:bodyPr>
            <a:noAutofit/>
          </a:bodyPr>
          <a:lstStyle/>
          <a:p>
            <a:r>
              <a:rPr lang="ru-RU" sz="2000" dirty="0" smtClean="0">
                <a:solidFill>
                  <a:schemeClr val="bg1"/>
                </a:solidFill>
              </a:rPr>
              <a:t>Мужавшая  в бореньях Россия отстаивала свое право «ногою твердой стать при море». Договорившись с Турцией о тридцатилетнем мире. </a:t>
            </a:r>
            <a:endParaRPr lang="ru-RU" sz="2000" dirty="0">
              <a:solidFill>
                <a:schemeClr val="bg1"/>
              </a:solidFill>
            </a:endParaRPr>
          </a:p>
        </p:txBody>
      </p:sp>
      <p:pic>
        <p:nvPicPr>
          <p:cNvPr id="2050" name="Picture 2" descr="E:\Полтавская битва\original.jpg"/>
          <p:cNvPicPr>
            <a:picLocks noGrp="1" noChangeAspect="1" noChangeArrowheads="1"/>
          </p:cNvPicPr>
          <p:nvPr>
            <p:ph sz="quarter" idx="1"/>
          </p:nvPr>
        </p:nvPicPr>
        <p:blipFill>
          <a:blip r:embed="rId2" cstate="print"/>
          <a:srcRect/>
          <a:stretch>
            <a:fillRect/>
          </a:stretch>
        </p:blipFill>
        <p:spPr bwMode="auto">
          <a:xfrm>
            <a:off x="539552" y="332656"/>
            <a:ext cx="8064896" cy="4896544"/>
          </a:xfrm>
          <a:prstGeom prst="rect">
            <a:avLst/>
          </a:prstGeom>
          <a:ln>
            <a:noFill/>
          </a:ln>
          <a:effectLst>
            <a:outerShdw blurRad="190500" algn="tl" rotWithShape="0">
              <a:srgbClr val="000000">
                <a:alpha val="70000"/>
              </a:srgbClr>
            </a:outerShdw>
          </a:effectLst>
        </p:spPr>
      </p:pic>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827584" y="4293096"/>
            <a:ext cx="7528864" cy="2232248"/>
          </a:xfrm>
        </p:spPr>
        <p:txBody>
          <a:bodyPr>
            <a:normAutofit/>
          </a:bodyPr>
          <a:lstStyle/>
          <a:p>
            <a:r>
              <a:rPr lang="ru-RU" sz="2000" dirty="0" smtClean="0">
                <a:solidFill>
                  <a:schemeClr val="bg1"/>
                </a:solidFill>
              </a:rPr>
              <a:t>Заручившись поддержкой Польши и Дании, </a:t>
            </a:r>
            <a:r>
              <a:rPr lang="ru-RU" sz="2000" dirty="0" smtClean="0">
                <a:solidFill>
                  <a:srgbClr val="FF0000"/>
                </a:solidFill>
              </a:rPr>
              <a:t>Петр </a:t>
            </a:r>
            <a:r>
              <a:rPr lang="en-US" sz="2000" dirty="0" smtClean="0">
                <a:solidFill>
                  <a:srgbClr val="FF0000"/>
                </a:solidFill>
              </a:rPr>
              <a:t>I </a:t>
            </a:r>
            <a:r>
              <a:rPr lang="ru-RU" sz="2000" dirty="0" smtClean="0">
                <a:solidFill>
                  <a:srgbClr val="FF0000"/>
                </a:solidFill>
              </a:rPr>
              <a:t>объявил 19 августа 1700 года войну Швеции</a:t>
            </a:r>
            <a:r>
              <a:rPr lang="ru-RU" sz="2000" dirty="0" smtClean="0">
                <a:solidFill>
                  <a:schemeClr val="bg1"/>
                </a:solidFill>
              </a:rPr>
              <a:t>, которая вошла в историю под названием – Северная. Это была одна из самых длительных и  изнурительных  войн в истории народов Западной Европы. </a:t>
            </a:r>
            <a:r>
              <a:rPr lang="ru-RU" sz="2000" dirty="0" smtClean="0">
                <a:solidFill>
                  <a:srgbClr val="FF0000"/>
                </a:solidFill>
              </a:rPr>
              <a:t>Северная война продолжалась 21 год .</a:t>
            </a:r>
          </a:p>
          <a:p>
            <a:endParaRPr lang="ru-RU" sz="200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755576" y="404664"/>
            <a:ext cx="7632848" cy="383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528" y="4797152"/>
            <a:ext cx="8280920" cy="2775252"/>
          </a:xfrm>
        </p:spPr>
        <p:txBody>
          <a:bodyPr>
            <a:normAutofit/>
          </a:bodyPr>
          <a:lstStyle/>
          <a:p>
            <a:r>
              <a:rPr lang="ru-RU" sz="2000" dirty="0" smtClean="0">
                <a:solidFill>
                  <a:schemeClr val="bg1"/>
                </a:solidFill>
              </a:rPr>
              <a:t>На борьбу с шведскими захватчиками поднялся весь народ. Против иноземных завоевателей вместе с русскими сражались белорусы, украинцы, латыши, эстонцы.</a:t>
            </a:r>
            <a:endParaRPr lang="ru-RU" sz="2000" dirty="0">
              <a:solidFill>
                <a:schemeClr val="bg1"/>
              </a:solidFill>
            </a:endParaRPr>
          </a:p>
        </p:txBody>
      </p:sp>
      <p:pic>
        <p:nvPicPr>
          <p:cNvPr id="2" name="Picture 2" descr="C:\Documents and Settings\Kadri\Рабочий стол\Poltava_(Kotzebue).jpg"/>
          <p:cNvPicPr>
            <a:picLocks noGrp="1" noChangeAspect="1" noChangeArrowheads="1"/>
          </p:cNvPicPr>
          <p:nvPr>
            <p:ph sz="quarter" idx="1"/>
          </p:nvPr>
        </p:nvPicPr>
        <p:blipFill>
          <a:blip r:embed="rId2" cstate="print"/>
          <a:srcRect/>
          <a:stretch>
            <a:fillRect/>
          </a:stretch>
        </p:blipFill>
        <p:spPr bwMode="auto">
          <a:xfrm>
            <a:off x="611560" y="260648"/>
            <a:ext cx="7200800" cy="4545344"/>
          </a:xfrm>
          <a:prstGeom prst="rect">
            <a:avLst/>
          </a:prstGeom>
          <a:ln>
            <a:noFill/>
          </a:ln>
          <a:effectLst>
            <a:outerShdw blurRad="190500" algn="tl" rotWithShape="0">
              <a:srgbClr val="000000">
                <a:alpha val="70000"/>
              </a:srgbClr>
            </a:outerShdw>
          </a:effectLst>
        </p:spPr>
      </p:pic>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827584" y="4581128"/>
            <a:ext cx="7668344" cy="1728192"/>
          </a:xfrm>
        </p:spPr>
        <p:txBody>
          <a:bodyPr>
            <a:noAutofit/>
          </a:bodyPr>
          <a:lstStyle/>
          <a:p>
            <a:r>
              <a:rPr lang="ru-RU" sz="2000" dirty="0" smtClean="0">
                <a:solidFill>
                  <a:schemeClr val="bg1"/>
                </a:solidFill>
              </a:rPr>
              <a:t>Первая военная неудача-поражение под Нарвой (1700 год ) – не обескуражила Петра  </a:t>
            </a:r>
            <a:r>
              <a:rPr lang="en-US" sz="2000" dirty="0" smtClean="0">
                <a:solidFill>
                  <a:schemeClr val="bg1"/>
                </a:solidFill>
              </a:rPr>
              <a:t>I</a:t>
            </a:r>
            <a:r>
              <a:rPr lang="ru-RU" sz="2000" dirty="0" smtClean="0">
                <a:solidFill>
                  <a:schemeClr val="bg1"/>
                </a:solidFill>
              </a:rPr>
              <a:t>. Заново сформированная, вооруженная  и обученная русская  армия стала одерживать победы. </a:t>
            </a:r>
            <a:endParaRPr lang="ru-RU" sz="2000" dirty="0">
              <a:solidFill>
                <a:schemeClr val="bg1"/>
              </a:solidFill>
            </a:endParaRPr>
          </a:p>
        </p:txBody>
      </p:sp>
      <p:pic>
        <p:nvPicPr>
          <p:cNvPr id="4098" name="Picture 2" descr="E:\Полтавская битва\4.jpg"/>
          <p:cNvPicPr>
            <a:picLocks noGrp="1" noChangeAspect="1" noChangeArrowheads="1"/>
          </p:cNvPicPr>
          <p:nvPr>
            <p:ph sz="quarter" idx="1"/>
          </p:nvPr>
        </p:nvPicPr>
        <p:blipFill>
          <a:blip r:embed="rId2" cstate="print"/>
          <a:srcRect/>
          <a:stretch>
            <a:fillRect/>
          </a:stretch>
        </p:blipFill>
        <p:spPr bwMode="auto">
          <a:xfrm>
            <a:off x="1619672" y="260648"/>
            <a:ext cx="5634140" cy="3714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043608" y="5085184"/>
            <a:ext cx="7200800" cy="1224136"/>
          </a:xfrm>
        </p:spPr>
        <p:txBody>
          <a:bodyPr>
            <a:noAutofit/>
          </a:bodyPr>
          <a:lstStyle/>
          <a:p>
            <a:r>
              <a:rPr lang="ru-RU" sz="2000" dirty="0" smtClean="0">
                <a:solidFill>
                  <a:schemeClr val="bg1"/>
                </a:solidFill>
              </a:rPr>
              <a:t>Вершиной  военного мастерства, сражением, решившим дальнейшую судьбу  России, была героическая Полтавская битва.</a:t>
            </a:r>
            <a:endParaRPr lang="ru-RU" sz="2000" dirty="0"/>
          </a:p>
        </p:txBody>
      </p:sp>
      <p:pic>
        <p:nvPicPr>
          <p:cNvPr id="4098" name="Picture 2" descr="C:\Documents and Settings\Kadri\Рабочий стол\300px-Battle_of_Narva_1700.JPG"/>
          <p:cNvPicPr>
            <a:picLocks noGrp="1" noChangeAspect="1" noChangeArrowheads="1"/>
          </p:cNvPicPr>
          <p:nvPr>
            <p:ph sz="quarter" idx="1"/>
          </p:nvPr>
        </p:nvPicPr>
        <p:blipFill>
          <a:blip r:embed="rId2" cstate="print"/>
          <a:srcRect/>
          <a:stretch>
            <a:fillRect/>
          </a:stretch>
        </p:blipFill>
        <p:spPr bwMode="auto">
          <a:xfrm>
            <a:off x="827584" y="332656"/>
            <a:ext cx="7373646"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7544" y="4797152"/>
            <a:ext cx="8424936" cy="1711092"/>
          </a:xfrm>
        </p:spPr>
        <p:txBody>
          <a:bodyPr>
            <a:noAutofit/>
          </a:bodyPr>
          <a:lstStyle/>
          <a:p>
            <a:r>
              <a:rPr lang="ru-RU" sz="2000" dirty="0" smtClean="0">
                <a:solidFill>
                  <a:schemeClr val="bg1"/>
                </a:solidFill>
              </a:rPr>
              <a:t>После обращения Петра </a:t>
            </a:r>
            <a:r>
              <a:rPr lang="en-US" sz="2000" dirty="0" smtClean="0">
                <a:solidFill>
                  <a:schemeClr val="bg1"/>
                </a:solidFill>
              </a:rPr>
              <a:t>I</a:t>
            </a:r>
            <a:r>
              <a:rPr lang="ru-RU" sz="2000" dirty="0" smtClean="0">
                <a:solidFill>
                  <a:schemeClr val="bg1"/>
                </a:solidFill>
              </a:rPr>
              <a:t>  к украинскому народу, оказать всемирное сопротивление захватчикам, партизанская война приняла всенародный характер.  Каждый населенный пункт враг брал ценой больших потерь.</a:t>
            </a:r>
            <a:endParaRPr lang="ru-RU" sz="2000" dirty="0">
              <a:solidFill>
                <a:schemeClr val="bg1"/>
              </a:solidFill>
            </a:endParaRPr>
          </a:p>
        </p:txBody>
      </p:sp>
      <p:pic>
        <p:nvPicPr>
          <p:cNvPr id="5122" name="Picture 2" descr="C:\Documents and Settings\Kadri\Рабочий стол\i.jpg"/>
          <p:cNvPicPr>
            <a:picLocks noChangeAspect="1" noChangeArrowheads="1"/>
          </p:cNvPicPr>
          <p:nvPr/>
        </p:nvPicPr>
        <p:blipFill>
          <a:blip r:embed="rId2" cstate="print"/>
          <a:srcRect/>
          <a:stretch>
            <a:fillRect/>
          </a:stretch>
        </p:blipFill>
        <p:spPr bwMode="auto">
          <a:xfrm>
            <a:off x="683568" y="908720"/>
            <a:ext cx="7593091" cy="3163788"/>
          </a:xfrm>
          <a:prstGeom prst="rect">
            <a:avLst/>
          </a:prstGeom>
          <a:noFill/>
        </p:spPr>
      </p:pic>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7544" y="4797152"/>
            <a:ext cx="8208912" cy="1512168"/>
          </a:xfrm>
        </p:spPr>
        <p:txBody>
          <a:bodyPr>
            <a:noAutofit/>
          </a:bodyPr>
          <a:lstStyle/>
          <a:p>
            <a:r>
              <a:rPr lang="ru-RU" sz="2000" dirty="0" smtClean="0">
                <a:solidFill>
                  <a:schemeClr val="bg1"/>
                </a:solidFill>
              </a:rPr>
              <a:t>В ходе зимней кампании 1708-1709 годов шведы оказались практически отрезанными от своих тылов. Армия несла большие потери , численность ее сократилась до 35 тысяч человек. </a:t>
            </a:r>
            <a:endParaRPr lang="ru-RU" sz="2000" dirty="0">
              <a:solidFill>
                <a:schemeClr val="bg1"/>
              </a:solidFill>
            </a:endParaRPr>
          </a:p>
        </p:txBody>
      </p:sp>
      <p:pic>
        <p:nvPicPr>
          <p:cNvPr id="5123" name="Picture 3" descr="E:\Полтавская битва\Karl_XIIs_likfärd_-_Göteborgs_konstmuseum_-_Gustaf_Cederström.JPG"/>
          <p:cNvPicPr>
            <a:picLocks noGrp="1" noChangeAspect="1" noChangeArrowheads="1"/>
          </p:cNvPicPr>
          <p:nvPr>
            <p:ph sz="quarter" idx="1"/>
          </p:nvPr>
        </p:nvPicPr>
        <p:blipFill>
          <a:blip r:embed="rId2" cstate="print"/>
          <a:srcRect/>
          <a:stretch>
            <a:fillRect/>
          </a:stretch>
        </p:blipFill>
        <p:spPr bwMode="auto">
          <a:xfrm>
            <a:off x="683567" y="260648"/>
            <a:ext cx="7802359" cy="4392488"/>
          </a:xfrm>
          <a:prstGeom prst="rect">
            <a:avLst/>
          </a:prstGeom>
          <a:ln>
            <a:noFill/>
          </a:ln>
          <a:effectLst>
            <a:softEdge rad="112500"/>
          </a:effectLst>
        </p:spPr>
      </p:pic>
    </p:spTree>
  </p:cSld>
  <p:clrMapOvr>
    <a:masterClrMapping/>
  </p:clrMapOvr>
  <p:transition advTm="15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277</TotalTime>
  <Words>802</Words>
  <Application>Microsoft Office PowerPoint</Application>
  <PresentationFormat>Экран (4:3)</PresentationFormat>
  <Paragraphs>37</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Constantia</vt:lpstr>
      <vt:lpstr>Georgia</vt:lpstr>
      <vt:lpstr>GungsuhChe</vt:lpstr>
      <vt:lpstr>Monotype Corsiva</vt:lpstr>
      <vt:lpstr>Wingdings 2</vt:lpstr>
      <vt:lpstr>Бумажная</vt:lpstr>
      <vt:lpstr>Творческая работа по теме «Великие полководцы России»</vt:lpstr>
      <vt:lpstr>Полтавская битва.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библиотека</dc:creator>
  <cp:lastModifiedBy>Admin</cp:lastModifiedBy>
  <cp:revision>36</cp:revision>
  <dcterms:created xsi:type="dcterms:W3CDTF">2017-01-29T17:14:04Z</dcterms:created>
  <dcterms:modified xsi:type="dcterms:W3CDTF">2017-01-31T10:18:19Z</dcterms:modified>
</cp:coreProperties>
</file>