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3E1"/>
    <a:srgbClr val="FF7C80"/>
    <a:srgbClr val="00FF00"/>
    <a:srgbClr val="FF33CC"/>
    <a:srgbClr val="BD2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8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6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2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2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6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7AE9-0A65-4F59-BC58-F8D33DE18F1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9D3-97F8-419F-9565-0DE741BE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50000"/>
                <a:alpha val="82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670300"/>
            <a:ext cx="11569700" cy="2336800"/>
          </a:xfrm>
        </p:spPr>
        <p:txBody>
          <a:bodyPr anchor="t">
            <a:noAutofit/>
          </a:bodyPr>
          <a:lstStyle/>
          <a:p>
            <a:pPr algn="ctr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Освобождение </a:t>
            </a:r>
            <a:r>
              <a:rPr lang="ru-RU" sz="8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Варшавы</a:t>
            </a:r>
            <a:endParaRPr lang="ru-RU" sz="80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00" y="161924"/>
            <a:ext cx="7937500" cy="272097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М.  </a:t>
            </a:r>
          </a:p>
          <a:p>
            <a:pPr lvl="4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Рыбалов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Артём 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Суслов Максим И.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Зелинская А.И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" r="900" b="13242"/>
          <a:stretch/>
        </p:blipFill>
        <p:spPr>
          <a:xfrm>
            <a:off x="17586" y="161925"/>
            <a:ext cx="3991706" cy="2880213"/>
          </a:xfrm>
        </p:spPr>
      </p:pic>
    </p:spTree>
    <p:extLst>
      <p:ext uri="{BB962C8B-B14F-4D97-AF65-F5344CB8AC3E}">
        <p14:creationId xmlns:p14="http://schemas.microsoft.com/office/powerpoint/2010/main" val="23774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2">
                <a:lumMod val="75000"/>
              </a:schemeClr>
            </a:gs>
            <a:gs pos="32000">
              <a:schemeClr val="bg2">
                <a:lumMod val="75000"/>
              </a:schemeClr>
            </a:gs>
            <a:gs pos="7900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7689" y="495300"/>
            <a:ext cx="4913312" cy="5714999"/>
          </a:xfrm>
          <a:solidFill>
            <a:schemeClr val="bg1">
              <a:lumMod val="85000"/>
            </a:schemeClr>
          </a:solidFill>
        </p:spPr>
        <p:txBody>
          <a:bodyPr anchor="t">
            <a:noAutofit/>
          </a:bodyPr>
          <a:lstStyle/>
          <a:p>
            <a:r>
              <a:rPr lang="ru-RU" b="1" dirty="0"/>
              <a:t>15 января 1-я гвардейская танковая армия вышла к реке Пилица. Частями 11-го и 9-го танковых корпусов 16 января был освобождён Радом</a:t>
            </a:r>
            <a:r>
              <a:rPr lang="ru-RU" b="1" dirty="0" smtClean="0"/>
              <a:t>. Вторая гвардейская танковая армия вышла в район Сохачева отрезав путь отхода группировки немцев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95301"/>
            <a:ext cx="6110288" cy="5714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6897688" y="6692900"/>
            <a:ext cx="3932237" cy="508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3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57" y="457201"/>
            <a:ext cx="5136243" cy="56300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16 января был освобождён Радом. 16 января перешла в наступление и 47-я армия, с ходу форсировавшая Вислу к северу от Варшавы</a:t>
            </a:r>
            <a:r>
              <a:rPr lang="ru-RU" b="1" dirty="0" smtClean="0"/>
              <a:t>.</a:t>
            </a:r>
            <a:r>
              <a:rPr lang="ru-RU" b="1" dirty="0"/>
              <a:t> В полосе 5-й ударной армии в прорыв была введена 2-я гвардейская танковая армия, совершившая бросок на 80 километров, с выходом в район Сохачева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457200"/>
            <a:ext cx="5799909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0" y="635001"/>
            <a:ext cx="5524500" cy="565150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Польские солдаты пошли в атаку через Вислу. </a:t>
            </a:r>
            <a:r>
              <a:rPr lang="ru-RU" b="1" dirty="0"/>
              <a:t>В</a:t>
            </a:r>
            <a:r>
              <a:rPr lang="ru-RU" b="1" dirty="0" smtClean="0"/>
              <a:t>зяли </a:t>
            </a:r>
            <a:r>
              <a:rPr lang="ru-RU" b="1" dirty="0"/>
              <a:t>контроль над </a:t>
            </a:r>
            <a:r>
              <a:rPr lang="ru-RU" b="1" dirty="0" smtClean="0"/>
              <a:t>дамбой.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Затем </a:t>
            </a:r>
            <a:r>
              <a:rPr lang="ru-RU" b="1" dirty="0"/>
              <a:t>в прорыв была введена польская </a:t>
            </a:r>
            <a:r>
              <a:rPr lang="ru-RU" b="1" dirty="0" smtClean="0"/>
              <a:t>кавалерия.</a:t>
            </a:r>
            <a:br>
              <a:rPr lang="ru-RU" b="1" dirty="0" smtClean="0"/>
            </a:br>
            <a:r>
              <a:rPr lang="ru-RU" b="1" dirty="0" smtClean="0"/>
              <a:t>Польская </a:t>
            </a:r>
            <a:r>
              <a:rPr lang="ru-RU" b="1" dirty="0"/>
              <a:t>кавалерия уже к 9 часам утра заняла </a:t>
            </a:r>
            <a:r>
              <a:rPr lang="ru-RU" b="1" dirty="0" err="1"/>
              <a:t>Чернидлу</a:t>
            </a:r>
            <a:r>
              <a:rPr lang="ru-RU" b="1" dirty="0"/>
              <a:t> и </a:t>
            </a:r>
            <a:r>
              <a:rPr lang="ru-RU" b="1" dirty="0" err="1"/>
              <a:t>Цешицу</a:t>
            </a:r>
            <a:r>
              <a:rPr lang="ru-RU" b="1" dirty="0" smtClean="0"/>
              <a:t>.</a:t>
            </a:r>
            <a:r>
              <a:rPr lang="ru-RU" b="1" dirty="0"/>
              <a:t> Ночью уланы заняли несколько при-варшавских </a:t>
            </a:r>
            <a:r>
              <a:rPr lang="ru-RU" b="1" dirty="0" smtClean="0"/>
              <a:t>деревень.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Немцы</a:t>
            </a:r>
            <a:r>
              <a:rPr lang="ru-RU" b="1" dirty="0"/>
              <a:t>, поняв, что удержать Варшаву уже не получится, начали отвод своих частей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3600"/>
            <a:ext cx="5065712" cy="5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67000"/>
              </a:schemeClr>
            </a:gs>
            <a:gs pos="67000">
              <a:schemeClr val="accent1">
                <a:lumMod val="97000"/>
                <a:lumOff val="3000"/>
              </a:schemeClr>
            </a:gs>
            <a:gs pos="100000">
              <a:srgbClr val="E0A3E1">
                <a:lumMod val="98000"/>
                <a:lumOff val="2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6700" y="457201"/>
            <a:ext cx="5156200" cy="571499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17 января советскими войсками была освобождена Варшава, в боях за которую приняли активное участие находившиеся в составе 1-го Белорусского фронта части 1-й армии Войска </a:t>
            </a:r>
            <a:r>
              <a:rPr lang="ru-RU" b="1" dirty="0" smtClean="0"/>
              <a:t>Польского</a:t>
            </a:r>
            <a:br>
              <a:rPr lang="ru-RU" b="1" dirty="0" smtClean="0"/>
            </a:br>
            <a:r>
              <a:rPr lang="ru-RU" b="1" dirty="0"/>
              <a:t>К 18 января главные силы группы армий «А» были разгромлены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457200"/>
            <a:ext cx="54332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0" y="457201"/>
            <a:ext cx="5105400" cy="54117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/>
              <a:t>19 января передовые части 3-й гвардейской танковой, 5-й гвардейской и 52-й армий 1-го Украинского фронта, преследуя противника, вступили на территорию Германии в Верхней Силезии, а войска левого крыла фронта освободили Краков.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" y="857251"/>
            <a:ext cx="6268865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600" y="644525"/>
            <a:ext cx="5638800" cy="536257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</a:t>
            </a:r>
            <a:r>
              <a:rPr lang="ru-RU" b="1" dirty="0" smtClean="0"/>
              <a:t>0-25 </a:t>
            </a:r>
            <a:r>
              <a:rPr lang="ru-RU" b="1" dirty="0"/>
              <a:t>января армии 1-го Белорусского фронта преодолели </a:t>
            </a:r>
            <a:r>
              <a:rPr lang="ru-RU" b="1" dirty="0" err="1"/>
              <a:t>вартовский</a:t>
            </a:r>
            <a:r>
              <a:rPr lang="ru-RU" b="1" dirty="0"/>
              <a:t> и </a:t>
            </a:r>
            <a:r>
              <a:rPr lang="ru-RU" b="1" dirty="0" err="1"/>
              <a:t>познанский</a:t>
            </a:r>
            <a:r>
              <a:rPr lang="ru-RU" b="1" dirty="0"/>
              <a:t> оборонительные </a:t>
            </a:r>
            <a:r>
              <a:rPr lang="ru-RU" b="1" dirty="0" smtClean="0"/>
              <a:t>рубежи.</a:t>
            </a:r>
            <a:br>
              <a:rPr lang="ru-RU" b="1" dirty="0" smtClean="0"/>
            </a:br>
            <a:r>
              <a:rPr lang="ru-RU" b="1" dirty="0"/>
              <a:t>22 января — 3 февраля советские войска вышли на Одер и захватили </a:t>
            </a:r>
            <a:r>
              <a:rPr lang="ru-RU" b="1" dirty="0" smtClean="0"/>
              <a:t>плацдармы в районах: Штейну, </a:t>
            </a:r>
            <a:r>
              <a:rPr lang="ru-RU" b="1" dirty="0" err="1" smtClean="0"/>
              <a:t>Бреслау</a:t>
            </a:r>
            <a:r>
              <a:rPr lang="ru-RU" b="1" dirty="0" smtClean="0"/>
              <a:t>, </a:t>
            </a:r>
            <a:r>
              <a:rPr lang="ru-RU" b="1" dirty="0" err="1" smtClean="0"/>
              <a:t>Оппельна</a:t>
            </a:r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 err="1" smtClean="0"/>
              <a:t>Кюстрина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/>
              <a:t>Чехословакии и продвинулись до верховьев Вислы.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160462"/>
            <a:ext cx="5730875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67000"/>
              </a:schemeClr>
            </a:gs>
            <a:gs pos="67000">
              <a:schemeClr val="accent1">
                <a:lumMod val="97000"/>
                <a:lumOff val="3000"/>
              </a:schemeClr>
            </a:gs>
            <a:gs pos="100000">
              <a:srgbClr val="E0A3E1">
                <a:lumMod val="98000"/>
                <a:lumOff val="2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0300" y="457200"/>
            <a:ext cx="5575300" cy="572770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Эта операция вошла в военную историю как самое стремительное наступление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/>
              <a:t>В результате Висло-</a:t>
            </a:r>
            <a:r>
              <a:rPr lang="ru-RU" b="1" dirty="0" err="1"/>
              <a:t>Одерской</a:t>
            </a:r>
            <a:r>
              <a:rPr lang="ru-RU" b="1" dirty="0"/>
              <a:t> </a:t>
            </a:r>
            <a:r>
              <a:rPr lang="ru-RU" b="1" dirty="0" smtClean="0"/>
              <a:t>операции. Советские </a:t>
            </a:r>
            <a:r>
              <a:rPr lang="ru-RU" b="1" dirty="0"/>
              <a:t>войска выровняли фронт и вышли на дальние подступы к Берлину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/>
              <a:t>Началось воссоздание польской государственности — на занятых советской армией территориях восстанавливалась </a:t>
            </a:r>
            <a:r>
              <a:rPr lang="ru-RU" b="1" dirty="0" smtClean="0"/>
              <a:t>национальная-польская </a:t>
            </a:r>
            <a:r>
              <a:rPr lang="ru-RU" b="1" dirty="0"/>
              <a:t>администрация.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0" y="590351"/>
            <a:ext cx="4569012" cy="54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939EAA"/>
            </a:gs>
            <a:gs pos="85000">
              <a:schemeClr val="bg2">
                <a:lumMod val="50000"/>
                <a:alpha val="82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88901"/>
            <a:ext cx="11188700" cy="2489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Висло-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Одерская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стратегическая наступательная операция — стратегическое наступление советских войск на правом фланге советско-германского фронта в 1945 году.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Началось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 января,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завершилось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февраля.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705100"/>
            <a:ext cx="7353300" cy="3937000"/>
          </a:xfrm>
        </p:spPr>
      </p:pic>
    </p:spTree>
    <p:extLst>
      <p:ext uri="{BB962C8B-B14F-4D97-AF65-F5344CB8AC3E}">
        <p14:creationId xmlns:p14="http://schemas.microsoft.com/office/powerpoint/2010/main" val="13279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939EAA"/>
            </a:gs>
            <a:gs pos="78000">
              <a:srgbClr val="BD2B97">
                <a:alpha val="81961"/>
              </a:srgbClr>
            </a:gs>
            <a:gs pos="27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27001"/>
            <a:ext cx="11684000" cy="31369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Боевые действия проводились силами 1-го Белорусского командующий — маршал Советского Союза Георгий Жуков и 1-го Украинского фронтов маршал Советского Союза Иван Конев. И Войска Польского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060700"/>
            <a:ext cx="3708400" cy="353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060700"/>
            <a:ext cx="32639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1">
                <a:lumMod val="60000"/>
                <a:lumOff val="40000"/>
              </a:schemeClr>
            </a:gs>
            <a:gs pos="83000">
              <a:srgbClr val="BD2B97">
                <a:alpha val="81961"/>
              </a:srgbClr>
            </a:gs>
            <a:gs pos="19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15901"/>
            <a:ext cx="11887200" cy="6642099"/>
          </a:xfrm>
        </p:spPr>
        <p:txBody>
          <a:bodyPr anchor="t">
            <a:noAutofit/>
          </a:bodyPr>
          <a:lstStyle/>
          <a:p>
            <a:r>
              <a:rPr lang="ru-RU" sz="4800" b="1" dirty="0" smtClean="0"/>
              <a:t>Общей целью действия армии было расчленить группировку противника и уничтожить её по частям и освободить Польскую столицу – город Варшаву.</a:t>
            </a:r>
            <a:br>
              <a:rPr lang="ru-RU" sz="4800" b="1" dirty="0" smtClean="0"/>
            </a:br>
            <a:r>
              <a:rPr lang="ru-RU" sz="4800" b="1" dirty="0" smtClean="0"/>
              <a:t>К </a:t>
            </a:r>
            <a:r>
              <a:rPr lang="ru-RU" sz="4800" b="1" dirty="0"/>
              <a:t>началу операции войска 1-го Белорусского фронта занимали рубеж по реке Висла, на линии от Сероцка до Юзефува. На западном берегу реки удерживались два плацдарма, Магнушевский и Пулавский.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731000"/>
            <a:ext cx="10515600" cy="1270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60000"/>
                <a:lumOff val="40000"/>
              </a:schemeClr>
            </a:gs>
            <a:gs pos="71000">
              <a:schemeClr val="bg2">
                <a:lumMod val="7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188" y="-723900"/>
            <a:ext cx="4849812" cy="7658100"/>
          </a:xfrm>
        </p:spPr>
        <p:txBody>
          <a:bodyPr anchor="ctr"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Красная Армия заняла позиции по реке Висла и в ходе осени-зимы 1944-45 наращивала силы, готовясь к наступлению 28 ноября 1944 года.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Советское командование планировало мощное наступление четырёх фронтов, 1-го, 2-го и 3-го Белорусских и 1-го Украинского, с целью оттеснить немцев к Одеру. Эта операция получила в истории название висло-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одерской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42900"/>
            <a:ext cx="6172200" cy="6261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3388" y="6604000"/>
            <a:ext cx="3932237" cy="571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4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2">
                <a:lumMod val="75000"/>
              </a:schemeClr>
            </a:gs>
            <a:gs pos="32000">
              <a:schemeClr val="bg2">
                <a:lumMod val="75000"/>
              </a:schemeClr>
            </a:gs>
            <a:gs pos="7900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900" y="152400"/>
            <a:ext cx="4987925" cy="6477000"/>
          </a:xfrm>
          <a:solidFill>
            <a:schemeClr val="bg1">
              <a:lumMod val="85000"/>
            </a:schemeClr>
          </a:solidFill>
        </p:spPr>
        <p:txBody>
          <a:bodyPr anchor="t"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b="1" dirty="0" smtClean="0"/>
              <a:t>Немецкое командование также готовилось к обороне города с 27 июля 1944 года</a:t>
            </a:r>
            <a:br>
              <a:rPr lang="ru-RU" b="1" dirty="0" smtClean="0"/>
            </a:br>
            <a:r>
              <a:rPr lang="ru-RU" b="1" dirty="0" smtClean="0"/>
              <a:t>Варшава была взята немцами, после осады, 28 сентября 1939 </a:t>
            </a:r>
            <a:r>
              <a:rPr lang="ru-RU" b="1" dirty="0" smtClean="0"/>
              <a:t>года. </a:t>
            </a:r>
            <a:r>
              <a:rPr lang="ru-RU" b="1" dirty="0" smtClean="0"/>
              <a:t>За время оккупации варшавяне дважды поднимали восстания. В 1943 году восстало Варшавское гетто, а в 1944 году восстало польское население столицы</a:t>
            </a:r>
            <a:endParaRPr lang="ru-RU" sz="3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152400"/>
            <a:ext cx="6172200" cy="6477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452688" y="6489700"/>
            <a:ext cx="3932237" cy="228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2">
                <a:lumMod val="75000"/>
              </a:schemeClr>
            </a:gs>
            <a:gs pos="32000">
              <a:schemeClr val="bg2">
                <a:lumMod val="75000"/>
              </a:schemeClr>
            </a:gs>
            <a:gs pos="7900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185" y="403225"/>
            <a:ext cx="4467225" cy="5972174"/>
          </a:xfrm>
          <a:solidFill>
            <a:schemeClr val="bg1">
              <a:lumMod val="85000"/>
            </a:schemeClr>
          </a:solidFill>
        </p:spPr>
        <p:txBody>
          <a:bodyPr anchor="t">
            <a:noAutofit/>
          </a:bodyPr>
          <a:lstStyle/>
          <a:p>
            <a:r>
              <a:rPr lang="ru-RU" sz="3600" b="1" dirty="0" smtClean="0"/>
              <a:t>После </a:t>
            </a:r>
            <a:r>
              <a:rPr lang="ru-RU" sz="3600" b="1" dirty="0"/>
              <a:t>подавления этих восстаний, немцы уничтожили до 84 % строений </a:t>
            </a:r>
            <a:r>
              <a:rPr lang="ru-RU" sz="3600" b="1" dirty="0" smtClean="0"/>
              <a:t>города. </a:t>
            </a:r>
            <a:r>
              <a:rPr lang="ru-RU" sz="3600" b="1" dirty="0"/>
              <a:t>За время войны погибло 800 тысяч жителей Варшавы, в том числе 350 тысяч евреев и 170 тысяч погибших во время восстания 1944 года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8" y="403225"/>
            <a:ext cx="6172200" cy="59721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02388" y="6591300"/>
            <a:ext cx="3932237" cy="2667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2">
                <a:lumMod val="75000"/>
              </a:schemeClr>
            </a:gs>
            <a:gs pos="32000">
              <a:schemeClr val="bg2">
                <a:lumMod val="75000"/>
              </a:schemeClr>
            </a:gs>
            <a:gs pos="7900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817" y="123093"/>
            <a:ext cx="4363121" cy="6435968"/>
          </a:xfrm>
          <a:solidFill>
            <a:schemeClr val="bg1">
              <a:lumMod val="85000"/>
            </a:schemeClr>
          </a:solidFill>
        </p:spPr>
        <p:txBody>
          <a:bodyPr anchor="t">
            <a:noAutofit/>
          </a:bodyPr>
          <a:lstStyle/>
          <a:p>
            <a:r>
              <a:rPr lang="ru-RU" sz="3600" b="1" dirty="0" smtClean="0"/>
              <a:t>Гарнизон </a:t>
            </a:r>
            <a:r>
              <a:rPr lang="ru-RU" sz="3600" b="1" dirty="0"/>
              <a:t>города составляла Крепостная дивизия Варшава, насчитывающая 17 тысяч солдат и 346 орудий и миномётов. На один километр оборонительной линии приходились около 300 солдат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7" y="123093"/>
            <a:ext cx="6369904" cy="6435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56311" y="6699740"/>
            <a:ext cx="3932237" cy="15826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2">
                <a:lumMod val="75000"/>
              </a:schemeClr>
            </a:gs>
            <a:gs pos="32000">
              <a:schemeClr val="bg2">
                <a:lumMod val="75000"/>
              </a:schemeClr>
            </a:gs>
            <a:gs pos="7900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100" y="406400"/>
            <a:ext cx="4886325" cy="6019800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r>
              <a:rPr lang="ru-RU" b="1" dirty="0"/>
              <a:t>Варшавско-Познанская наступательная операция началась утром 14 января. Войска 1-го Белорусского фронта перешли во внезапную </a:t>
            </a:r>
            <a:r>
              <a:rPr lang="ru-RU" b="1" dirty="0" smtClean="0"/>
              <a:t>атаку. </a:t>
            </a:r>
            <a:r>
              <a:rPr lang="ru-RU" b="1" dirty="0"/>
              <a:t>Части 61-й армии форсировали по льду Вислу и продвинулись на 3 </a:t>
            </a:r>
            <a:r>
              <a:rPr lang="ru-RU" b="1" dirty="0" smtClean="0"/>
              <a:t>километра.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304800"/>
            <a:ext cx="6172200" cy="6121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040688" y="6642100"/>
            <a:ext cx="3932237" cy="1016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0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294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Тема Office</vt:lpstr>
      <vt:lpstr>Освобождение Варшавы</vt:lpstr>
      <vt:lpstr>Висло-Одерская стратегическая наступательная операция — стратегическое наступление советских войск на правом фланге советско-германского фронта в 1945 году. Началось 12 января, завершилось 3 февраля.</vt:lpstr>
      <vt:lpstr>Боевые действия проводились силами 1-го Белорусского командующий — маршал Советского Союза Георгий Жуков и 1-го Украинского фронтов маршал Советского Союза Иван Конев. И Войска Польского </vt:lpstr>
      <vt:lpstr>Общей целью действия армии было расчленить группировку противника и уничтожить её по частям и освободить Польскую столицу – город Варшаву. К началу операции войска 1-го Белорусского фронта занимали рубеж по реке Висла, на линии от Сероцка до Юзефува. На западном берегу реки удерживались два плацдарма, Магнушевский и Пулавский.    </vt:lpstr>
      <vt:lpstr>  Красная Армия заняла позиции по реке Висла и в ходе осени-зимы 1944-45 наращивала силы, готовясь к наступлению 28 ноября 1944 года.  Советское командование планировало мощное наступление четырёх фронтов, 1-го, 2-го и 3-го Белорусских и 1-го Украинского, с целью оттеснить немцев к Одеру. Эта операция получила в истории название висло-одерской.</vt:lpstr>
      <vt:lpstr> Немецкое командование также готовилось к обороне города с 27 июля 1944 года Варшава была взята немцами, после осады, 28 сентября 1939 года. За время оккупации варшавяне дважды поднимали восстания. В 1943 году восстало Варшавское гетто, а в 1944 году восстало польское население столицы</vt:lpstr>
      <vt:lpstr>После подавления этих восстаний, немцы уничтожили до 84 % строений города. За время войны погибло 800 тысяч жителей Варшавы, в том числе 350 тысяч евреев и 170 тысяч погибших во время восстания 1944 года</vt:lpstr>
      <vt:lpstr>Гарнизон города составляла Крепостная дивизия Варшава, насчитывающая 17 тысяч солдат и 346 орудий и миномётов. На один километр оборонительной линии приходились около 300 солдат</vt:lpstr>
      <vt:lpstr>Варшавско-Познанская наступательная операция началась утром 14 января. Войска 1-го Белорусского фронта перешли во внезапную атаку. Части 61-й армии форсировали по льду Вислу и продвинулись на 3 километра.</vt:lpstr>
      <vt:lpstr>15 января 1-я гвардейская танковая армия вышла к реке Пилица. Частями 11-го и 9-го танковых корпусов 16 января был освобождён Радом. Вторая гвардейская танковая армия вышла в район Сохачева отрезав путь отхода группировки немцев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2020-03-20T08:45:04Z</dcterms:created>
  <dcterms:modified xsi:type="dcterms:W3CDTF">2020-05-14T10:17:30Z</dcterms:modified>
</cp:coreProperties>
</file>