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0" r:id="rId4"/>
    <p:sldId id="258" r:id="rId5"/>
    <p:sldId id="270" r:id="rId6"/>
    <p:sldId id="259" r:id="rId7"/>
    <p:sldId id="261" r:id="rId8"/>
    <p:sldId id="262" r:id="rId9"/>
    <p:sldId id="264" r:id="rId10"/>
    <p:sldId id="271" r:id="rId11"/>
    <p:sldId id="263" r:id="rId12"/>
    <p:sldId id="266" r:id="rId13"/>
    <p:sldId id="272" r:id="rId14"/>
    <p:sldId id="273" r:id="rId15"/>
    <p:sldId id="265" r:id="rId16"/>
    <p:sldId id="267" r:id="rId17"/>
    <p:sldId id="269" r:id="rId18"/>
    <p:sldId id="268" r:id="rId19"/>
    <p:sldId id="274" r:id="rId2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0" d="100"/>
          <a:sy n="50" d="100"/>
        </p:scale>
        <p:origin x="-1267"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23A8470-5737-498C-A3CF-E282FA26F6AC}" type="datetimeFigureOut">
              <a:rPr lang="ru-RU" smtClean="0"/>
              <a:t>19.09.2019</a:t>
            </a:fld>
            <a:endParaRPr lang="ru-RU"/>
          </a:p>
        </p:txBody>
      </p:sp>
      <p:sp>
        <p:nvSpPr>
          <p:cNvPr id="5" name="Footer Placeholder 4"/>
          <p:cNvSpPr>
            <a:spLocks noGrp="1"/>
          </p:cNvSpPr>
          <p:nvPr>
            <p:ph type="ftr" sz="quarter" idx="11"/>
          </p:nvPr>
        </p:nvSpPr>
        <p:spPr/>
        <p:txBody>
          <a:bodyPr/>
          <a:lstStyle/>
          <a:p>
            <a:endParaRPr lang="ru-RU"/>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A994E7B3-C579-4C35-9376-56B574E22E45}"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23A8470-5737-498C-A3CF-E282FA26F6AC}" type="datetimeFigureOut">
              <a:rPr lang="ru-RU" smtClean="0"/>
              <a:t>19.09.2019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994E7B3-C579-4C35-9376-56B574E22E45}"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23A8470-5737-498C-A3CF-E282FA26F6AC}" type="datetimeFigureOut">
              <a:rPr lang="ru-RU" smtClean="0"/>
              <a:t>19.09.2019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994E7B3-C579-4C35-9376-56B574E22E45}"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23A8470-5737-498C-A3CF-E282FA26F6AC}" type="datetimeFigureOut">
              <a:rPr lang="ru-RU" smtClean="0"/>
              <a:t>19.09.2019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994E7B3-C579-4C35-9376-56B574E22E45}"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7" name="Date Placeholder 6"/>
          <p:cNvSpPr>
            <a:spLocks noGrp="1"/>
          </p:cNvSpPr>
          <p:nvPr>
            <p:ph type="dt" sz="half" idx="10"/>
          </p:nvPr>
        </p:nvSpPr>
        <p:spPr/>
        <p:txBody>
          <a:bodyPr/>
          <a:lstStyle/>
          <a:p>
            <a:fld id="{B23A8470-5737-498C-A3CF-E282FA26F6AC}" type="datetimeFigureOut">
              <a:rPr lang="ru-RU" smtClean="0"/>
              <a:t>19.09.2019</a:t>
            </a:fld>
            <a:endParaRPr lang="ru-RU"/>
          </a:p>
        </p:txBody>
      </p:sp>
      <p:sp>
        <p:nvSpPr>
          <p:cNvPr id="8" name="Slide Number Placeholder 7"/>
          <p:cNvSpPr>
            <a:spLocks noGrp="1"/>
          </p:cNvSpPr>
          <p:nvPr>
            <p:ph type="sldNum" sz="quarter" idx="11"/>
          </p:nvPr>
        </p:nvSpPr>
        <p:spPr/>
        <p:txBody>
          <a:bodyPr/>
          <a:lstStyle/>
          <a:p>
            <a:fld id="{A994E7B3-C579-4C35-9376-56B574E22E45}" type="slidenum">
              <a:rPr lang="ru-RU" smtClean="0"/>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23A8470-5737-498C-A3CF-E282FA26F6AC}" type="datetimeFigureOut">
              <a:rPr lang="ru-RU" smtClean="0"/>
              <a:t>19.09.2019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994E7B3-C579-4C35-9376-56B574E22E45}"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ru-RU" smtClean="0"/>
              <a:t>Образец текста</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23A8470-5737-498C-A3CF-E282FA26F6AC}" type="datetimeFigureOut">
              <a:rPr lang="ru-RU" smtClean="0"/>
              <a:t>19.09.2019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A994E7B3-C579-4C35-9376-56B574E22E45}"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23A8470-5737-498C-A3CF-E282FA26F6AC}" type="datetimeFigureOut">
              <a:rPr lang="ru-RU" smtClean="0"/>
              <a:t>19.09.2019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A994E7B3-C579-4C35-9376-56B574E22E45}"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3A8470-5737-498C-A3CF-E282FA26F6AC}" type="datetimeFigureOut">
              <a:rPr lang="ru-RU" smtClean="0"/>
              <a:t>19.09.2019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A994E7B3-C579-4C35-9376-56B574E22E45}"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23A8470-5737-498C-A3CF-E282FA26F6AC}" type="datetimeFigureOut">
              <a:rPr lang="ru-RU" smtClean="0"/>
              <a:t>19.09.2019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994E7B3-C579-4C35-9376-56B574E22E45}"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23A8470-5737-498C-A3CF-E282FA26F6AC}" type="datetimeFigureOut">
              <a:rPr lang="ru-RU" smtClean="0"/>
              <a:t>19.09.2019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994E7B3-C579-4C35-9376-56B574E22E45}" type="slidenum">
              <a:rPr lang="ru-RU" smtClean="0"/>
              <a:t>‹#›</a:t>
            </a:fld>
            <a:endParaRPr lang="ru-RU"/>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ru-RU" smtClean="0"/>
              <a:t>Образец заголовка</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B23A8470-5737-498C-A3CF-E282FA26F6AC}" type="datetimeFigureOut">
              <a:rPr lang="ru-RU" smtClean="0"/>
              <a:t>19.09.2019</a:t>
            </a:fld>
            <a:endParaRPr lang="ru-RU"/>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ru-RU"/>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A994E7B3-C579-4C35-9376-56B574E22E45}" type="slidenum">
              <a:rPr lang="ru-RU" smtClean="0"/>
              <a:t>‹#›</a:t>
            </a:fld>
            <a:endParaRPr lang="ru-RU"/>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s://ru.wikipedia.org/wiki/%D0%A3%D0%BB%D0%B8%D1%86%D0%B0_%D0%9C%D0%B8%D1%85%D0%B0%D0%B8%D0%BB%D0%B0_%D0%93%D1%80%D1%83%D1%88%D0%B5%D0%B2%D1%81%D0%BA%D0%BE%D0%B3%D0%BE_(%D0%9A%D0%B8%D0%B5%D0%B2)" TargetMode="External"/><Relationship Id="rId3" Type="http://schemas.openxmlformats.org/officeDocument/2006/relationships/hyperlink" Target="https://ru.wikipedia.org/wiki/%D0%9C%D0%BE%D0%BD%D1%83%D0%BC%D0%B5%D0%BD%D1%82" TargetMode="External"/><Relationship Id="rId7" Type="http://schemas.openxmlformats.org/officeDocument/2006/relationships/hyperlink" Target="https://ru.wikipedia.org/wiki/%D0%9C%D0%B0%D1%80%D0%B8%D0%B8%D0%BD%D1%81%D0%BA%D0%B8%D0%B9_%D0%BF%D0%B0%D1%80%D0%BA" TargetMode="Externa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hyperlink" Target="https://ru.wikipedia.org/wiki/%D0%92%D0%B0%D1%82%D1%83%D1%82%D0%B8%D0%BD,_%D0%9D%D0%B8%D0%BA%D0%BE%D0%BB%D0%B0%D0%B9_%D0%A4%D1%91%D0%B4%D0%BE%D1%80%D0%BE%D0%B2%D0%B8%D1%87" TargetMode="External"/><Relationship Id="rId5" Type="http://schemas.openxmlformats.org/officeDocument/2006/relationships/hyperlink" Target="https://ru.wikipedia.org/wiki/%D0%93%D0%B5%D1%80%D0%BE%D0%B9_%D0%A1%D0%BE%D0%B2%D0%B5%D1%82%D1%81%D0%BA%D0%BE%D0%B3%D0%BE_%D0%A1%D0%BE%D1%8E%D0%B7%D0%B0" TargetMode="External"/><Relationship Id="rId10" Type="http://schemas.openxmlformats.org/officeDocument/2006/relationships/hyperlink" Target="https://ru.wikipedia.org/wiki/%D0%92%D0%B5%D1%80%D1%85%D0%BE%D0%B2%D0%BD%D0%B0%D1%8F_%D1%80%D0%B0%D0%B4%D0%B0_%D0%A3%D0%BA%D1%80%D0%B0%D0%B8%D0%BD%D1%8B" TargetMode="External"/><Relationship Id="rId4" Type="http://schemas.openxmlformats.org/officeDocument/2006/relationships/hyperlink" Target="https://ru.wikipedia.org/wiki/%D0%9A%D0%B8%D0%B5%D0%B2" TargetMode="External"/><Relationship Id="rId9" Type="http://schemas.openxmlformats.org/officeDocument/2006/relationships/hyperlink" Target="https://ru.wikipedia.org/wiki/%D0%9F%D0%B5%D1%87%D0%B5%D1%80%D1%81%D0%BA%D0%B8%D0%B9_%D1%80%D0%B0%D0%B9%D0%BE%D0%BD_(%D0%9A%D0%B8%D0%B5%D0%B2)"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histrf.ru/lectorium/victories/f/bitva-za-dniepr-avghust-diekabr-1943-ghoda"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490" y="1988840"/>
            <a:ext cx="2947230" cy="3681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ctrTitle"/>
          </p:nvPr>
        </p:nvSpPr>
        <p:spPr>
          <a:xfrm>
            <a:off x="683568" y="260648"/>
            <a:ext cx="7772400" cy="749945"/>
          </a:xfrm>
        </p:spPr>
        <p:txBody>
          <a:bodyPr/>
          <a:lstStyle/>
          <a:p>
            <a:pPr algn="ctr"/>
            <a:r>
              <a:rPr lang="ru-RU" sz="2400" b="1" dirty="0" smtClean="0">
                <a:solidFill>
                  <a:srgbClr val="002060"/>
                </a:solidFill>
                <a:latin typeface="Times New Roman" panose="02020603050405020304" pitchFamily="18" charset="0"/>
                <a:cs typeface="Times New Roman" panose="02020603050405020304" pitchFamily="18" charset="0"/>
              </a:rPr>
              <a:t>Кандалакшский индустриальный колледж</a:t>
            </a:r>
            <a:endParaRPr lang="ru-RU" sz="2400" b="1" dirty="0">
              <a:solidFill>
                <a:srgbClr val="002060"/>
              </a:solidFill>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3074720" y="1412776"/>
            <a:ext cx="5760640" cy="2160240"/>
          </a:xfrm>
        </p:spPr>
        <p:txBody>
          <a:bodyPr>
            <a:noAutofit/>
          </a:bodyPr>
          <a:lstStyle/>
          <a:p>
            <a:pPr algn="ctr"/>
            <a:endParaRPr lang="ru-RU" sz="3200" b="1" dirty="0" smtClean="0">
              <a:solidFill>
                <a:srgbClr val="FF0000"/>
              </a:solidFill>
              <a:latin typeface="Times New Roman" panose="02020603050405020304" pitchFamily="18" charset="0"/>
              <a:cs typeface="Times New Roman" panose="02020603050405020304" pitchFamily="18" charset="0"/>
            </a:endParaRPr>
          </a:p>
          <a:p>
            <a:pPr algn="ctr"/>
            <a:r>
              <a:rPr lang="ru-RU" sz="2800" b="1" dirty="0" smtClean="0">
                <a:solidFill>
                  <a:schemeClr val="tx1"/>
                </a:solidFill>
                <a:latin typeface="Times New Roman" panose="02020603050405020304" pitchFamily="18" charset="0"/>
                <a:cs typeface="Times New Roman" panose="02020603050405020304" pitchFamily="18" charset="0"/>
              </a:rPr>
              <a:t>Презентация на Тему: </a:t>
            </a:r>
          </a:p>
          <a:p>
            <a:pPr algn="ctr"/>
            <a:r>
              <a:rPr lang="ru-RU" sz="2800" b="1" dirty="0" smtClean="0">
                <a:solidFill>
                  <a:srgbClr val="FF0000"/>
                </a:solidFill>
                <a:latin typeface="Times New Roman" panose="02020603050405020304" pitchFamily="18" charset="0"/>
                <a:cs typeface="Times New Roman" panose="02020603050405020304" pitchFamily="18" charset="0"/>
              </a:rPr>
              <a:t>«Освобождение </a:t>
            </a:r>
            <a:r>
              <a:rPr lang="ru-RU" sz="2800" b="1" dirty="0" err="1" smtClean="0">
                <a:solidFill>
                  <a:srgbClr val="FF0000"/>
                </a:solidFill>
                <a:latin typeface="Times New Roman" panose="02020603050405020304" pitchFamily="18" charset="0"/>
                <a:cs typeface="Times New Roman" panose="02020603050405020304" pitchFamily="18" charset="0"/>
              </a:rPr>
              <a:t>киева</a:t>
            </a:r>
            <a:r>
              <a:rPr lang="ru-RU" sz="2800" b="1" dirty="0" smtClean="0">
                <a:solidFill>
                  <a:srgbClr val="FF0000"/>
                </a:solidFill>
                <a:latin typeface="Times New Roman" panose="02020603050405020304" pitchFamily="18" charset="0"/>
                <a:cs typeface="Times New Roman" panose="02020603050405020304" pitchFamily="18" charset="0"/>
              </a:rPr>
              <a:t>»</a:t>
            </a:r>
          </a:p>
          <a:p>
            <a:pPr algn="r"/>
            <a:endParaRPr lang="ru-RU" sz="2800" b="1" dirty="0" smtClean="0">
              <a:solidFill>
                <a:srgbClr val="FF0000"/>
              </a:solidFill>
              <a:latin typeface="Times New Roman" panose="02020603050405020304" pitchFamily="18" charset="0"/>
              <a:cs typeface="Times New Roman" panose="02020603050405020304" pitchFamily="18" charset="0"/>
            </a:endParaRPr>
          </a:p>
          <a:p>
            <a:pPr lvl="0" algn="r"/>
            <a:r>
              <a:rPr lang="ru-RU" sz="1800" b="1" dirty="0" smtClean="0">
                <a:solidFill>
                  <a:schemeClr val="tx1"/>
                </a:solidFill>
                <a:latin typeface="Times New Roman" panose="02020603050405020304" pitchFamily="18" charset="0"/>
                <a:cs typeface="Times New Roman" panose="02020603050405020304" pitchFamily="18" charset="0"/>
              </a:rPr>
              <a:t>    </a:t>
            </a:r>
          </a:p>
          <a:p>
            <a:pPr lvl="0" algn="r"/>
            <a:r>
              <a:rPr lang="ru-RU" sz="1800" b="1" dirty="0" smtClean="0">
                <a:solidFill>
                  <a:schemeClr val="tx1"/>
                </a:solidFill>
                <a:latin typeface="Times New Roman" panose="02020603050405020304" pitchFamily="18" charset="0"/>
                <a:cs typeface="Times New Roman" panose="02020603050405020304" pitchFamily="18" charset="0"/>
              </a:rPr>
              <a:t>Выполнил:</a:t>
            </a:r>
            <a:r>
              <a:rPr lang="ru-RU" sz="1800" b="1" dirty="0" smtClean="0">
                <a:solidFill>
                  <a:srgbClr val="0070C0"/>
                </a:solidFill>
                <a:latin typeface="Times New Roman" panose="02020603050405020304" pitchFamily="18" charset="0"/>
                <a:cs typeface="Times New Roman" panose="02020603050405020304" pitchFamily="18" charset="0"/>
              </a:rPr>
              <a:t> </a:t>
            </a:r>
            <a:r>
              <a:rPr lang="ru-RU" sz="1800" b="1" dirty="0" smtClean="0">
                <a:solidFill>
                  <a:srgbClr val="002060"/>
                </a:solidFill>
                <a:latin typeface="Times New Roman" panose="02020603050405020304" pitchFamily="18" charset="0"/>
                <a:cs typeface="Times New Roman" panose="02020603050405020304" pitchFamily="18" charset="0"/>
              </a:rPr>
              <a:t>студент </a:t>
            </a:r>
            <a:r>
              <a:rPr lang="en-US" sz="1800" b="1" dirty="0" smtClean="0">
                <a:solidFill>
                  <a:srgbClr val="002060"/>
                </a:solidFill>
                <a:latin typeface="Times New Roman" panose="02020603050405020304" pitchFamily="18" charset="0"/>
                <a:cs typeface="Times New Roman" panose="02020603050405020304" pitchFamily="18" charset="0"/>
              </a:rPr>
              <a:t>III</a:t>
            </a:r>
            <a:r>
              <a:rPr lang="ru-RU" sz="1800" b="1" dirty="0" smtClean="0">
                <a:solidFill>
                  <a:srgbClr val="002060"/>
                </a:solidFill>
                <a:latin typeface="Times New Roman" panose="02020603050405020304" pitchFamily="18" charset="0"/>
                <a:cs typeface="Times New Roman" panose="02020603050405020304" pitchFamily="18" charset="0"/>
              </a:rPr>
              <a:t> </a:t>
            </a:r>
            <a:r>
              <a:rPr lang="ru-RU" sz="1800" b="1" dirty="0">
                <a:solidFill>
                  <a:srgbClr val="002060"/>
                </a:solidFill>
                <a:latin typeface="Times New Roman" panose="02020603050405020304" pitchFamily="18" charset="0"/>
                <a:cs typeface="Times New Roman" panose="02020603050405020304" pitchFamily="18" charset="0"/>
              </a:rPr>
              <a:t>курса</a:t>
            </a:r>
            <a:r>
              <a:rPr lang="ru-RU" sz="1800" b="1" dirty="0" smtClean="0">
                <a:solidFill>
                  <a:srgbClr val="002060"/>
                </a:solidFill>
                <a:latin typeface="Times New Roman" panose="02020603050405020304" pitchFamily="18" charset="0"/>
                <a:cs typeface="Times New Roman" panose="02020603050405020304" pitchFamily="18" charset="0"/>
              </a:rPr>
              <a:t>,</a:t>
            </a:r>
          </a:p>
          <a:p>
            <a:pPr lvl="0" algn="r"/>
            <a:r>
              <a:rPr lang="ru-RU" sz="1800" b="1" dirty="0" smtClean="0">
                <a:solidFill>
                  <a:srgbClr val="002060"/>
                </a:solidFill>
                <a:latin typeface="Times New Roman" panose="02020603050405020304" pitchFamily="18" charset="0"/>
                <a:cs typeface="Times New Roman" panose="02020603050405020304" pitchFamily="18" charset="0"/>
              </a:rPr>
              <a:t> </a:t>
            </a:r>
            <a:r>
              <a:rPr lang="ru-RU" sz="1800" b="1" dirty="0">
                <a:solidFill>
                  <a:srgbClr val="002060"/>
                </a:solidFill>
                <a:latin typeface="Times New Roman" panose="02020603050405020304" pitchFamily="18" charset="0"/>
                <a:cs typeface="Times New Roman" panose="02020603050405020304" pitchFamily="18" charset="0"/>
              </a:rPr>
              <a:t>Богатов Денис </a:t>
            </a:r>
            <a:r>
              <a:rPr lang="ru-RU" sz="1800" b="1" dirty="0" smtClean="0">
                <a:solidFill>
                  <a:srgbClr val="002060"/>
                </a:solidFill>
                <a:latin typeface="Times New Roman" panose="02020603050405020304" pitchFamily="18" charset="0"/>
                <a:cs typeface="Times New Roman" panose="02020603050405020304" pitchFamily="18" charset="0"/>
              </a:rPr>
              <a:t>Дмитриевич</a:t>
            </a:r>
          </a:p>
          <a:p>
            <a:pPr lvl="0" algn="r"/>
            <a:r>
              <a:rPr lang="ru-RU" sz="1800" b="1" dirty="0" smtClean="0">
                <a:solidFill>
                  <a:schemeClr val="tx1"/>
                </a:solidFill>
                <a:latin typeface="Times New Roman" panose="02020603050405020304" pitchFamily="18" charset="0"/>
                <a:cs typeface="Times New Roman" panose="02020603050405020304" pitchFamily="18" charset="0"/>
              </a:rPr>
              <a:t>Специальность</a:t>
            </a:r>
            <a:r>
              <a:rPr lang="ru-RU" sz="1800" b="1" dirty="0">
                <a:solidFill>
                  <a:schemeClr val="tx1"/>
                </a:solidFill>
                <a:latin typeface="Times New Roman" panose="02020603050405020304" pitchFamily="18" charset="0"/>
                <a:cs typeface="Times New Roman" panose="02020603050405020304" pitchFamily="18" charset="0"/>
              </a:rPr>
              <a:t>: </a:t>
            </a:r>
            <a:endParaRPr lang="ru-RU" sz="1800" b="1" dirty="0" smtClean="0">
              <a:solidFill>
                <a:schemeClr val="tx1"/>
              </a:solidFill>
              <a:latin typeface="Times New Roman" panose="02020603050405020304" pitchFamily="18" charset="0"/>
              <a:cs typeface="Times New Roman" panose="02020603050405020304" pitchFamily="18" charset="0"/>
            </a:endParaRPr>
          </a:p>
          <a:p>
            <a:pPr lvl="0" algn="r"/>
            <a:r>
              <a:rPr lang="ru-RU" sz="1800" b="1" dirty="0" smtClean="0">
                <a:solidFill>
                  <a:srgbClr val="002060"/>
                </a:solidFill>
                <a:latin typeface="Times New Roman" panose="02020603050405020304" pitchFamily="18" charset="0"/>
                <a:cs typeface="Times New Roman" panose="02020603050405020304" pitchFamily="18" charset="0"/>
              </a:rPr>
              <a:t>«</a:t>
            </a:r>
            <a:r>
              <a:rPr lang="ru-RU" sz="1800" b="1" dirty="0">
                <a:solidFill>
                  <a:srgbClr val="002060"/>
                </a:solidFill>
                <a:latin typeface="Times New Roman" panose="02020603050405020304" pitchFamily="18" charset="0"/>
                <a:cs typeface="Times New Roman" panose="02020603050405020304" pitchFamily="18" charset="0"/>
              </a:rPr>
              <a:t>Электроснабжение по отраслям</a:t>
            </a:r>
            <a:r>
              <a:rPr lang="ru-RU" sz="1800" b="1" dirty="0" smtClean="0">
                <a:solidFill>
                  <a:srgbClr val="002060"/>
                </a:solidFill>
                <a:latin typeface="Times New Roman" panose="02020603050405020304" pitchFamily="18" charset="0"/>
                <a:cs typeface="Times New Roman" panose="02020603050405020304" pitchFamily="18" charset="0"/>
              </a:rPr>
              <a:t>»</a:t>
            </a:r>
            <a:endParaRPr lang="ru-RU" sz="1800" b="1" dirty="0">
              <a:solidFill>
                <a:srgbClr val="002060"/>
              </a:solidFill>
              <a:latin typeface="Times New Roman" panose="02020603050405020304" pitchFamily="18" charset="0"/>
              <a:cs typeface="Times New Roman" panose="02020603050405020304" pitchFamily="18" charset="0"/>
            </a:endParaRPr>
          </a:p>
          <a:p>
            <a:pPr algn="r"/>
            <a:r>
              <a:rPr lang="ru-RU" sz="1800" b="1" dirty="0" smtClean="0">
                <a:solidFill>
                  <a:srgbClr val="0070C0"/>
                </a:solidFill>
                <a:latin typeface="Times New Roman" panose="02020603050405020304" pitchFamily="18" charset="0"/>
                <a:cs typeface="Times New Roman" panose="02020603050405020304" pitchFamily="18" charset="0"/>
              </a:rPr>
              <a:t> </a:t>
            </a:r>
            <a:endParaRPr lang="ru-RU" sz="1800" b="1" dirty="0">
              <a:solidFill>
                <a:srgbClr val="0070C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059832" y="5914146"/>
            <a:ext cx="3096344" cy="830997"/>
          </a:xfrm>
          <a:prstGeom prst="rect">
            <a:avLst/>
          </a:prstGeom>
          <a:noFill/>
        </p:spPr>
        <p:txBody>
          <a:bodyPr wrap="square" rtlCol="0">
            <a:spAutoFit/>
          </a:bodyPr>
          <a:lstStyle/>
          <a:p>
            <a:pPr algn="ctr"/>
            <a:r>
              <a:rPr lang="ru-RU" sz="2400" b="1" dirty="0">
                <a:solidFill>
                  <a:srgbClr val="002060"/>
                </a:solidFill>
                <a:latin typeface="Times New Roman" panose="02020603050405020304" pitchFamily="18" charset="0"/>
                <a:cs typeface="Times New Roman" panose="02020603050405020304" pitchFamily="18" charset="0"/>
              </a:rPr>
              <a:t>г</a:t>
            </a:r>
            <a:r>
              <a:rPr lang="ru-RU" sz="2400" b="1" dirty="0" smtClean="0">
                <a:solidFill>
                  <a:srgbClr val="002060"/>
                </a:solidFill>
                <a:latin typeface="Times New Roman" panose="02020603050405020304" pitchFamily="18" charset="0"/>
                <a:cs typeface="Times New Roman" panose="02020603050405020304" pitchFamily="18" charset="0"/>
              </a:rPr>
              <a:t>. Кандалакша</a:t>
            </a:r>
          </a:p>
          <a:p>
            <a:pPr algn="ctr"/>
            <a:r>
              <a:rPr lang="ru-RU" sz="2400" b="1" dirty="0" smtClean="0">
                <a:solidFill>
                  <a:srgbClr val="002060"/>
                </a:solidFill>
                <a:latin typeface="Times New Roman" panose="02020603050405020304" pitchFamily="18" charset="0"/>
                <a:cs typeface="Times New Roman" panose="02020603050405020304" pitchFamily="18" charset="0"/>
              </a:rPr>
              <a:t>2019 год</a:t>
            </a:r>
          </a:p>
        </p:txBody>
      </p:sp>
    </p:spTree>
    <p:extLst>
      <p:ext uri="{BB962C8B-B14F-4D97-AF65-F5344CB8AC3E}">
        <p14:creationId xmlns:p14="http://schemas.microsoft.com/office/powerpoint/2010/main" val="847504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260648"/>
            <a:ext cx="4968552" cy="6480720"/>
          </a:xfrm>
        </p:spPr>
        <p:txBody>
          <a:bodyPr>
            <a:normAutofit lnSpcReduction="10000"/>
          </a:bodyPr>
          <a:lstStyle/>
          <a:p>
            <a:pPr algn="ctr"/>
            <a:r>
              <a:rPr lang="ru-RU" sz="3500" dirty="0">
                <a:solidFill>
                  <a:srgbClr val="FF0000"/>
                </a:solidFill>
                <a:latin typeface="Times New Roman" panose="02020603050405020304" pitchFamily="18" charset="0"/>
                <a:cs typeface="Times New Roman" panose="02020603050405020304" pitchFamily="18" charset="0"/>
              </a:rPr>
              <a:t>Отступление</a:t>
            </a:r>
          </a:p>
          <a:p>
            <a:pPr algn="ctr"/>
            <a:r>
              <a:rPr lang="ru-RU" sz="2400" b="0" dirty="0">
                <a:latin typeface="Times New Roman" panose="02020603050405020304" pitchFamily="18" charset="0"/>
                <a:cs typeface="Times New Roman" panose="02020603050405020304" pitchFamily="18" charset="0"/>
              </a:rPr>
              <a:t>Бойцам удалось закрепиться и 5 ноября водрузить Красное знамя на здании обкома ВКП(б). </a:t>
            </a:r>
            <a:endParaRPr lang="ru-RU" sz="2400" b="0" dirty="0" smtClean="0">
              <a:latin typeface="Times New Roman" panose="02020603050405020304" pitchFamily="18" charset="0"/>
              <a:cs typeface="Times New Roman" panose="02020603050405020304" pitchFamily="18" charset="0"/>
            </a:endParaRPr>
          </a:p>
          <a:p>
            <a:pPr algn="ctr"/>
            <a:r>
              <a:rPr lang="ru-RU" sz="2400" b="0" dirty="0" smtClean="0">
                <a:latin typeface="Times New Roman" panose="02020603050405020304" pitchFamily="18" charset="0"/>
                <a:cs typeface="Times New Roman" panose="02020603050405020304" pitchFamily="18" charset="0"/>
              </a:rPr>
              <a:t>5</a:t>
            </a:r>
            <a:r>
              <a:rPr lang="ru-RU" sz="2400" b="0" dirty="0">
                <a:latin typeface="Times New Roman" panose="02020603050405020304" pitchFamily="18" charset="0"/>
                <a:cs typeface="Times New Roman" panose="02020603050405020304" pitchFamily="18" charset="0"/>
              </a:rPr>
              <a:t> ноября, опасаясь окружения, под натиском красноармейцев немецко-фашистские части начали оставлять Киев.</a:t>
            </a:r>
          </a:p>
          <a:p>
            <a:pPr algn="ctr"/>
            <a:r>
              <a:rPr lang="ru-RU" sz="2400" b="0" dirty="0">
                <a:latin typeface="Times New Roman" panose="02020603050405020304" pitchFamily="18" charset="0"/>
                <a:cs typeface="Times New Roman" panose="02020603050405020304" pitchFamily="18" charset="0"/>
              </a:rPr>
              <a:t>Верные "тактике выжженной земли" гитлеровцы при отступлении уничтожили в Киеве не только хозяйственно-экономические здания, но и Успенский собор Киево-Печерской лавры, ТЮЗ, Консервато</a:t>
            </a:r>
            <a:r>
              <a:rPr lang="ru-RU" b="0" dirty="0"/>
              <a:t>рию</a:t>
            </a:r>
            <a:r>
              <a:rPr lang="ru-RU" sz="2400" b="0" dirty="0"/>
              <a:t>, </a:t>
            </a:r>
            <a:r>
              <a:rPr lang="ru-RU" sz="2400" b="0" dirty="0">
                <a:latin typeface="Times New Roman" panose="02020603050405020304" pitchFamily="18" charset="0"/>
                <a:cs typeface="Times New Roman" panose="02020603050405020304" pitchFamily="18" charset="0"/>
              </a:rPr>
              <a:t>здание Академии наук УССР, много школ и больниц.</a:t>
            </a:r>
          </a:p>
          <a:p>
            <a:endParaRPr lang="ru-RU"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1524000"/>
            <a:ext cx="3475856"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76314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7504" y="942744"/>
            <a:ext cx="6251848" cy="4790511"/>
          </a:xfrm>
        </p:spPr>
        <p:txBody>
          <a:bodyPr>
            <a:normAutofit fontScale="92500"/>
          </a:bodyPr>
          <a:lstStyle/>
          <a:p>
            <a:r>
              <a:rPr lang="ru-RU" sz="2800" dirty="0">
                <a:solidFill>
                  <a:srgbClr val="FF0000"/>
                </a:solidFill>
              </a:rPr>
              <a:t>Итоги сражения за </a:t>
            </a:r>
            <a:r>
              <a:rPr lang="ru-RU" sz="2800" dirty="0" smtClean="0">
                <a:solidFill>
                  <a:srgbClr val="FF0000"/>
                </a:solidFill>
              </a:rPr>
              <a:t>Киев:</a:t>
            </a:r>
            <a:endParaRPr lang="ru-RU" sz="2800" b="0" dirty="0">
              <a:solidFill>
                <a:srgbClr val="FF0000"/>
              </a:solidFill>
            </a:endParaRPr>
          </a:p>
          <a:p>
            <a:pPr algn="ctr"/>
            <a:r>
              <a:rPr lang="ru-RU" sz="2800" b="0" dirty="0">
                <a:latin typeface="Times New Roman" panose="02020603050405020304" pitchFamily="18" charset="0"/>
                <a:cs typeface="Times New Roman" panose="02020603050405020304" pitchFamily="18" charset="0"/>
              </a:rPr>
              <a:t>Сегодня, по прошествии 75 лет, значение Киевской наступательной операции все еще очень высоко. Стратегические последствия были огромны для каждой стороны. Немцам после Курска было важно удержать советские войска, перегруппироваться, накопить силы и перехватить инициативу. А для советского командования главным было не дать немцам восстановиться.</a:t>
            </a:r>
          </a:p>
          <a:p>
            <a:pPr algn="ctr"/>
            <a:endParaRPr lang="ru-RU" sz="2400" dirty="0">
              <a:latin typeface="Times New Roman" panose="02020603050405020304" pitchFamily="18" charset="0"/>
              <a:cs typeface="Times New Roman" panose="02020603050405020304"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195121"/>
            <a:ext cx="2624392"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3884" y="3414012"/>
            <a:ext cx="2072992" cy="3283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80099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332657"/>
            <a:ext cx="8424936" cy="2016224"/>
          </a:xfrm>
        </p:spPr>
        <p:txBody>
          <a:bodyPr>
            <a:normAutofit/>
          </a:bodyPr>
          <a:lstStyle/>
          <a:p>
            <a:pPr algn="ctr"/>
            <a:r>
              <a:rPr lang="ru-RU" sz="2400" b="0" dirty="0">
                <a:latin typeface="Times New Roman" panose="02020603050405020304" pitchFamily="18" charset="0"/>
                <a:cs typeface="Times New Roman" panose="02020603050405020304" pitchFamily="18" charset="0"/>
              </a:rPr>
              <a:t>В довоенном Киеве проживало около 900 тысяч жителей, а победителей встречало всего 180 тысяч человек. Многие так и остались под руинами города и в братских могилах Бабьего Яра и Дарницкого концлагеря.</a:t>
            </a:r>
            <a:endParaRPr lang="ru-RU" sz="2400" dirty="0">
              <a:latin typeface="Times New Roman" panose="02020603050405020304" pitchFamily="18" charset="0"/>
              <a:cs typeface="Times New Roman" panose="02020603050405020304" pitchFamily="18" charset="0"/>
            </a:endParaRP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348880"/>
            <a:ext cx="4506238" cy="3710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2348881"/>
            <a:ext cx="3954016" cy="3737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71431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207933"/>
            <a:ext cx="8579296" cy="1708899"/>
          </a:xfrm>
        </p:spPr>
        <p:txBody>
          <a:bodyPr>
            <a:normAutofit fontScale="92500" lnSpcReduction="20000"/>
          </a:bodyPr>
          <a:lstStyle/>
          <a:p>
            <a:pPr algn="ctr"/>
            <a:r>
              <a:rPr lang="ru-RU" sz="2600" b="0" dirty="0">
                <a:latin typeface="Times New Roman" panose="02020603050405020304" pitchFamily="18" charset="0"/>
                <a:cs typeface="Times New Roman" panose="02020603050405020304" pitchFamily="18" charset="0"/>
              </a:rPr>
              <a:t>По воспоминаниям участников боев за Киев, пережившие два года оккупации киевляне высыпали на улицы и радостно встречали советские войска.</a:t>
            </a:r>
          </a:p>
          <a:p>
            <a:r>
              <a:rPr lang="ru-RU" dirty="0"/>
              <a:t/>
            </a:r>
            <a:br>
              <a:rPr lang="ru-RU" dirty="0"/>
            </a:br>
            <a:endParaRPr lang="ru-RU" dirty="0"/>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0680" y="1340768"/>
            <a:ext cx="6736807"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1187624" y="6318612"/>
            <a:ext cx="6984776" cy="400110"/>
          </a:xfrm>
          <a:prstGeom prst="rect">
            <a:avLst/>
          </a:prstGeom>
        </p:spPr>
        <p:txBody>
          <a:bodyPr wrap="square">
            <a:spAutoFit/>
          </a:bodyPr>
          <a:lstStyle/>
          <a:p>
            <a:r>
              <a:rPr lang="ru-RU" sz="2000" dirty="0">
                <a:latin typeface="Times New Roman" panose="02020603050405020304" pitchFamily="18" charset="0"/>
                <a:cs typeface="Times New Roman" panose="02020603050405020304" pitchFamily="18" charset="0"/>
              </a:rPr>
              <a:t>Колонны пленных немцев на улицах Киева, ноябрь 1943 года</a:t>
            </a:r>
          </a:p>
        </p:txBody>
      </p:sp>
    </p:spTree>
    <p:extLst>
      <p:ext uri="{BB962C8B-B14F-4D97-AF65-F5344CB8AC3E}">
        <p14:creationId xmlns:p14="http://schemas.microsoft.com/office/powerpoint/2010/main" val="28840030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1124744"/>
            <a:ext cx="8424936" cy="4752528"/>
          </a:xfrm>
        </p:spPr>
        <p:txBody>
          <a:bodyPr>
            <a:noAutofit/>
          </a:bodyPr>
          <a:lstStyle/>
          <a:p>
            <a:pPr algn="ctr"/>
            <a:r>
              <a:rPr lang="ru-RU" sz="2800" dirty="0">
                <a:solidFill>
                  <a:srgbClr val="FF0000"/>
                </a:solidFill>
                <a:latin typeface="Times New Roman" panose="02020603050405020304" pitchFamily="18" charset="0"/>
                <a:cs typeface="Times New Roman" panose="02020603050405020304" pitchFamily="18" charset="0"/>
              </a:rPr>
              <a:t>6 ноября </a:t>
            </a:r>
            <a:r>
              <a:rPr lang="ru-RU" sz="2800" b="0" dirty="0">
                <a:latin typeface="Times New Roman" panose="02020603050405020304" pitchFamily="18" charset="0"/>
                <a:cs typeface="Times New Roman" panose="02020603050405020304" pitchFamily="18" charset="0"/>
              </a:rPr>
              <a:t>Киев был полностью освобожден</a:t>
            </a:r>
            <a:r>
              <a:rPr lang="ru-RU" sz="2800" b="0" dirty="0" smtClean="0">
                <a:latin typeface="Times New Roman" panose="02020603050405020304" pitchFamily="18" charset="0"/>
                <a:cs typeface="Times New Roman" panose="02020603050405020304" pitchFamily="18" charset="0"/>
              </a:rPr>
              <a:t>. </a:t>
            </a:r>
            <a:r>
              <a:rPr lang="ru-RU" sz="2800" b="0" dirty="0">
                <a:latin typeface="Times New Roman" panose="02020603050405020304" pitchFamily="18" charset="0"/>
                <a:cs typeface="Times New Roman" panose="02020603050405020304" pitchFamily="18" charset="0"/>
              </a:rPr>
              <a:t>В Москве был дан салют в 24 залпа из рекордного на тот момент числа орудий — 324.</a:t>
            </a:r>
          </a:p>
          <a:p>
            <a:pPr algn="ctr"/>
            <a:r>
              <a:rPr lang="ru-RU" sz="2800" b="0" dirty="0" smtClean="0">
                <a:latin typeface="Times New Roman" panose="02020603050405020304" pitchFamily="18" charset="0"/>
                <a:cs typeface="Times New Roman" panose="02020603050405020304" pitchFamily="18" charset="0"/>
              </a:rPr>
              <a:t>Киевская </a:t>
            </a:r>
            <a:r>
              <a:rPr lang="ru-RU" sz="2800" b="0" dirty="0">
                <a:latin typeface="Times New Roman" panose="02020603050405020304" pitchFamily="18" charset="0"/>
                <a:cs typeface="Times New Roman" panose="02020603050405020304" pitchFamily="18" charset="0"/>
              </a:rPr>
              <a:t>наступательная операция продолжалась до 13 ноября, по ее итогам 17,5 тыс. солдат и офицеров были награждены орденами и медалями, 65 частей и соединений Красной армии были удостоены почетного наименования "Киевских", 1-я отдельная Чехословацкая бригада была награждена орденом Суворова II степени</a:t>
            </a:r>
            <a:r>
              <a:rPr lang="ru-RU" sz="2800" dirty="0"/>
              <a:t>.</a:t>
            </a:r>
          </a:p>
        </p:txBody>
      </p:sp>
    </p:spTree>
    <p:extLst>
      <p:ext uri="{BB962C8B-B14F-4D97-AF65-F5344CB8AC3E}">
        <p14:creationId xmlns:p14="http://schemas.microsoft.com/office/powerpoint/2010/main" val="20672175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52718"/>
            <a:ext cx="8424936" cy="1371600"/>
          </a:xfrm>
        </p:spPr>
        <p:txBody>
          <a:bodyPr>
            <a:noAutofit/>
          </a:bodyPr>
          <a:lstStyle/>
          <a:p>
            <a:pPr algn="ctr"/>
            <a:r>
              <a:rPr lang="ru-RU" sz="2800" b="1" dirty="0">
                <a:latin typeface="Times New Roman" panose="02020603050405020304" pitchFamily="18" charset="0"/>
                <a:cs typeface="Times New Roman" panose="02020603050405020304" pitchFamily="18" charset="0"/>
              </a:rPr>
              <a:t>Советские войска преследуют гитлеровцев на территории Украины после освобождения Киева</a:t>
            </a:r>
            <a:endParaRPr lang="ru-RU" sz="2800" dirty="0">
              <a:latin typeface="Times New Roman" panose="02020603050405020304" pitchFamily="18" charset="0"/>
              <a:cs typeface="Times New Roman" panose="02020603050405020304" pitchFamily="18" charset="0"/>
            </a:endParaRP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1628799"/>
            <a:ext cx="7734315" cy="4861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43453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548680"/>
            <a:ext cx="4320480" cy="3096344"/>
          </a:xfrm>
        </p:spPr>
        <p:txBody>
          <a:bodyPr>
            <a:noAutofit/>
          </a:bodyPr>
          <a:lstStyle/>
          <a:p>
            <a:pPr algn="ctr"/>
            <a:r>
              <a:rPr lang="ru-RU" sz="2800" b="0" dirty="0">
                <a:latin typeface="Times New Roman" panose="02020603050405020304" pitchFamily="18" charset="0"/>
                <a:cs typeface="Times New Roman" panose="02020603050405020304" pitchFamily="18" charset="0"/>
              </a:rPr>
              <a:t>В центре Киева находится могила и памятник легендарному </a:t>
            </a:r>
            <a:r>
              <a:rPr lang="ru-RU" sz="2800" dirty="0">
                <a:solidFill>
                  <a:srgbClr val="0070C0"/>
                </a:solidFill>
                <a:latin typeface="Times New Roman" panose="02020603050405020304" pitchFamily="18" charset="0"/>
                <a:cs typeface="Times New Roman" panose="02020603050405020304" pitchFamily="18" charset="0"/>
              </a:rPr>
              <a:t>Николаю Ватутину</a:t>
            </a:r>
            <a:r>
              <a:rPr lang="ru-RU" sz="2800" b="0" dirty="0">
                <a:latin typeface="Times New Roman" panose="02020603050405020304" pitchFamily="18" charset="0"/>
                <a:cs typeface="Times New Roman" panose="02020603050405020304" pitchFamily="18" charset="0"/>
              </a:rPr>
              <a:t>, войска которого освобождали город. Его именем назван целый район, проспект, станция метро и много других мест. </a:t>
            </a:r>
            <a:endParaRPr lang="ru-RU" sz="2800" dirty="0">
              <a:latin typeface="Times New Roman" panose="02020603050405020304" pitchFamily="18" charset="0"/>
              <a:cs typeface="Times New Roman" panose="02020603050405020304" pitchFamily="18"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8102" y="81370"/>
            <a:ext cx="3686346" cy="4915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47504" y="5064850"/>
            <a:ext cx="8496944" cy="1477328"/>
          </a:xfrm>
          <a:prstGeom prst="rect">
            <a:avLst/>
          </a:prstGeom>
        </p:spPr>
        <p:txBody>
          <a:bodyPr wrap="square">
            <a:spAutoFit/>
          </a:bodyPr>
          <a:lstStyle/>
          <a:p>
            <a:r>
              <a:rPr lang="ru-RU" b="1" dirty="0">
                <a:latin typeface="Times New Roman" panose="02020603050405020304" pitchFamily="18" charset="0"/>
                <a:cs typeface="Times New Roman" panose="02020603050405020304" pitchFamily="18" charset="0"/>
              </a:rPr>
              <a:t>Памятник Ватутину</a:t>
            </a:r>
            <a:r>
              <a:rPr lang="ru-RU" dirty="0">
                <a:latin typeface="Times New Roman" panose="02020603050405020304" pitchFamily="18" charset="0"/>
                <a:cs typeface="Times New Roman" panose="02020603050405020304" pitchFamily="18" charset="0"/>
              </a:rPr>
              <a:t> — </a:t>
            </a:r>
            <a:r>
              <a:rPr lang="ru-RU" dirty="0">
                <a:latin typeface="Times New Roman" panose="02020603050405020304" pitchFamily="18" charset="0"/>
                <a:cs typeface="Times New Roman" panose="02020603050405020304" pitchFamily="18" charset="0"/>
                <a:hlinkClick r:id="rId3" tooltip="Монумент"/>
              </a:rPr>
              <a:t>монумент</a:t>
            </a:r>
            <a:r>
              <a:rPr lang="ru-RU" dirty="0">
                <a:latin typeface="Times New Roman" panose="02020603050405020304" pitchFamily="18" charset="0"/>
                <a:cs typeface="Times New Roman" panose="02020603050405020304" pitchFamily="18" charset="0"/>
              </a:rPr>
              <a:t> в </a:t>
            </a:r>
            <a:r>
              <a:rPr lang="ru-RU" dirty="0">
                <a:latin typeface="Times New Roman" panose="02020603050405020304" pitchFamily="18" charset="0"/>
                <a:cs typeface="Times New Roman" panose="02020603050405020304" pitchFamily="18" charset="0"/>
                <a:hlinkClick r:id="rId4" tooltip="Киев"/>
              </a:rPr>
              <a:t>Киеве</a:t>
            </a:r>
            <a:r>
              <a:rPr lang="ru-RU" dirty="0">
                <a:latin typeface="Times New Roman" panose="02020603050405020304" pitchFamily="18" charset="0"/>
                <a:cs typeface="Times New Roman" panose="02020603050405020304" pitchFamily="18" charset="0"/>
              </a:rPr>
              <a:t>, над могилой советского военного деятеля, </a:t>
            </a:r>
            <a:r>
              <a:rPr lang="ru-RU" dirty="0">
                <a:latin typeface="Times New Roman" panose="02020603050405020304" pitchFamily="18" charset="0"/>
                <a:cs typeface="Times New Roman" panose="02020603050405020304" pitchFamily="18" charset="0"/>
                <a:hlinkClick r:id="rId5" tooltip="Герой Советского Союза"/>
              </a:rPr>
              <a:t>Героя Советского Союза</a:t>
            </a:r>
            <a:r>
              <a:rPr lang="ru-RU" dirty="0">
                <a:latin typeface="Times New Roman" panose="02020603050405020304" pitchFamily="18" charset="0"/>
                <a:cs typeface="Times New Roman" panose="02020603050405020304" pitchFamily="18" charset="0"/>
              </a:rPr>
              <a:t>, генерала армии </a:t>
            </a:r>
            <a:r>
              <a:rPr lang="ru-RU" dirty="0">
                <a:latin typeface="Times New Roman" panose="02020603050405020304" pitchFamily="18" charset="0"/>
                <a:cs typeface="Times New Roman" panose="02020603050405020304" pitchFamily="18" charset="0"/>
                <a:hlinkClick r:id="rId6" tooltip="Ватутин, Николай Фёдорович"/>
              </a:rPr>
              <a:t>Николая Фёдоровича Ватутина</a:t>
            </a:r>
            <a:r>
              <a:rPr lang="ru-RU" dirty="0">
                <a:latin typeface="Times New Roman" panose="02020603050405020304" pitchFamily="18" charset="0"/>
                <a:cs typeface="Times New Roman" panose="02020603050405020304" pitchFamily="18" charset="0"/>
              </a:rPr>
              <a:t>.</a:t>
            </a:r>
          </a:p>
          <a:p>
            <a:r>
              <a:rPr lang="ru-RU" dirty="0">
                <a:latin typeface="Times New Roman" panose="02020603050405020304" pitchFamily="18" charset="0"/>
                <a:cs typeface="Times New Roman" panose="02020603050405020304" pitchFamily="18" charset="0"/>
              </a:rPr>
              <a:t>Был установлен 25 января 1948 года при входе в </a:t>
            </a:r>
            <a:r>
              <a:rPr lang="ru-RU" dirty="0">
                <a:latin typeface="Times New Roman" panose="02020603050405020304" pitchFamily="18" charset="0"/>
                <a:cs typeface="Times New Roman" panose="02020603050405020304" pitchFamily="18" charset="0"/>
                <a:hlinkClick r:id="rId7" tooltip="Мариинский парк"/>
              </a:rPr>
              <a:t>Мариинский парк</a:t>
            </a:r>
            <a:r>
              <a:rPr lang="ru-RU" dirty="0">
                <a:latin typeface="Times New Roman" panose="02020603050405020304" pitchFamily="18" charset="0"/>
                <a:cs typeface="Times New Roman" panose="02020603050405020304" pitchFamily="18" charset="0"/>
              </a:rPr>
              <a:t> со стороны </a:t>
            </a:r>
            <a:r>
              <a:rPr lang="ru-RU" dirty="0">
                <a:latin typeface="Times New Roman" panose="02020603050405020304" pitchFamily="18" charset="0"/>
                <a:cs typeface="Times New Roman" panose="02020603050405020304" pitchFamily="18" charset="0"/>
                <a:hlinkClick r:id="rId8" tooltip="Улица Михаила Грушевского (Киев)"/>
              </a:rPr>
              <a:t>улицы Грушевского</a:t>
            </a:r>
            <a:r>
              <a:rPr lang="ru-RU" dirty="0">
                <a:latin typeface="Times New Roman" panose="02020603050405020304" pitchFamily="18" charset="0"/>
                <a:cs typeface="Times New Roman" panose="02020603050405020304" pitchFamily="18" charset="0"/>
              </a:rPr>
              <a:t> в </a:t>
            </a:r>
            <a:r>
              <a:rPr lang="ru-RU" dirty="0">
                <a:latin typeface="Times New Roman" panose="02020603050405020304" pitchFamily="18" charset="0"/>
                <a:cs typeface="Times New Roman" panose="02020603050405020304" pitchFamily="18" charset="0"/>
                <a:hlinkClick r:id="rId9" tooltip="Печерский район (Киев)"/>
              </a:rPr>
              <a:t>Печерском районе</a:t>
            </a:r>
            <a:r>
              <a:rPr lang="ru-RU" dirty="0">
                <a:latin typeface="Times New Roman" panose="02020603050405020304" pitchFamily="18" charset="0"/>
                <a:cs typeface="Times New Roman" panose="02020603050405020304" pitchFamily="18" charset="0"/>
              </a:rPr>
              <a:t> Киева, недалеко от здания </a:t>
            </a:r>
            <a:r>
              <a:rPr lang="ru-RU" dirty="0">
                <a:latin typeface="Times New Roman" panose="02020603050405020304" pitchFamily="18" charset="0"/>
                <a:cs typeface="Times New Roman" panose="02020603050405020304" pitchFamily="18" charset="0"/>
                <a:hlinkClick r:id="rId10" tooltip="Верховная рада Украины"/>
              </a:rPr>
              <a:t>Верховной рады Украины</a:t>
            </a:r>
            <a:r>
              <a:rPr lang="ru-RU"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958376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196752"/>
            <a:ext cx="8640960" cy="1371600"/>
          </a:xfrm>
        </p:spPr>
        <p:txBody>
          <a:bodyPr>
            <a:noAutofit/>
          </a:bodyPr>
          <a:lstStyle/>
          <a:p>
            <a:pPr algn="ctr"/>
            <a:r>
              <a:rPr lang="ru-RU" sz="2000" b="1" dirty="0">
                <a:latin typeface="Times New Roman" panose="02020603050405020304" pitchFamily="18" charset="0"/>
                <a:cs typeface="Times New Roman" panose="02020603050405020304" pitchFamily="18" charset="0"/>
              </a:rPr>
              <a:t>Неделимая </a:t>
            </a:r>
            <a:r>
              <a:rPr lang="ru-RU" sz="2000" b="1" dirty="0" smtClean="0">
                <a:latin typeface="Times New Roman" panose="02020603050405020304" pitchFamily="18" charset="0"/>
                <a:cs typeface="Times New Roman" panose="02020603050405020304" pitchFamily="18" charset="0"/>
              </a:rPr>
              <a:t>победа!</a:t>
            </a:r>
            <a:r>
              <a:rPr lang="ru-RU" sz="2000" b="1" dirty="0">
                <a:latin typeface="Times New Roman" panose="02020603050405020304" pitchFamily="18" charset="0"/>
                <a:cs typeface="Times New Roman" panose="02020603050405020304" pitchFamily="18" charset="0"/>
              </a:rPr>
              <a:t/>
            </a:r>
            <a:br>
              <a:rPr lang="ru-RU" sz="2000" b="1" dirty="0">
                <a:latin typeface="Times New Roman" panose="02020603050405020304" pitchFamily="18" charset="0"/>
                <a:cs typeface="Times New Roman" panose="02020603050405020304" pitchFamily="18" charset="0"/>
              </a:rPr>
            </a:br>
            <a:r>
              <a:rPr lang="ru-RU" sz="2000" b="1" dirty="0" smtClean="0">
                <a:latin typeface="Times New Roman" panose="02020603050405020304" pitchFamily="18" charset="0"/>
                <a:cs typeface="Times New Roman" panose="02020603050405020304" pitchFamily="18" charset="0"/>
              </a:rPr>
              <a:t/>
            </a:r>
            <a:br>
              <a:rPr lang="ru-RU" sz="2000" b="1" dirty="0" smtClean="0">
                <a:latin typeface="Times New Roman" panose="02020603050405020304" pitchFamily="18" charset="0"/>
                <a:cs typeface="Times New Roman" panose="02020603050405020304" pitchFamily="18" charset="0"/>
              </a:rPr>
            </a:br>
            <a:r>
              <a:rPr lang="ru-RU" sz="2000" b="1" dirty="0" smtClean="0">
                <a:latin typeface="Times New Roman" panose="02020603050405020304" pitchFamily="18" charset="0"/>
                <a:cs typeface="Times New Roman" panose="02020603050405020304" pitchFamily="18" charset="0"/>
              </a:rPr>
              <a:t>Освободителями </a:t>
            </a:r>
            <a:r>
              <a:rPr lang="ru-RU" sz="2000" b="1" dirty="0">
                <a:latin typeface="Times New Roman" panose="02020603050405020304" pitchFamily="18" charset="0"/>
                <a:cs typeface="Times New Roman" panose="02020603050405020304" pitchFamily="18" charset="0"/>
              </a:rPr>
              <a:t>Киева были солдаты самых разных национальностей, среди них были представители всех республик Советского Союза, а также чешские и словацкие воины-антифашисты из 1-й Чехословацкой отдельной пехотной бригады.</a:t>
            </a:r>
            <a:br>
              <a:rPr lang="ru-RU" sz="2000" b="1" dirty="0">
                <a:latin typeface="Times New Roman" panose="02020603050405020304" pitchFamily="18" charset="0"/>
                <a:cs typeface="Times New Roman" panose="02020603050405020304" pitchFamily="18" charset="0"/>
              </a:rPr>
            </a:br>
            <a:endParaRPr lang="ru-RU" sz="20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lstStyle/>
          <a:p>
            <a:endParaRPr lang="ru-RU" dirty="0"/>
          </a:p>
          <a:p>
            <a:endParaRPr lang="ru-RU"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348880"/>
            <a:ext cx="6477000" cy="416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24139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35996" y="1787681"/>
            <a:ext cx="4320480" cy="2524236"/>
          </a:xfrm>
        </p:spPr>
        <p:txBody>
          <a:bodyPr>
            <a:normAutofit fontScale="47500" lnSpcReduction="20000"/>
          </a:bodyPr>
          <a:lstStyle/>
          <a:p>
            <a:pPr algn="ctr"/>
            <a:r>
              <a:rPr lang="ru-RU" sz="4400" dirty="0">
                <a:solidFill>
                  <a:srgbClr val="FF0000"/>
                </a:solidFill>
                <a:latin typeface="Times New Roman" panose="02020603050405020304" pitchFamily="18" charset="0"/>
                <a:cs typeface="Times New Roman" panose="02020603050405020304" pitchFamily="18" charset="0"/>
              </a:rPr>
              <a:t>6491</a:t>
            </a:r>
            <a:r>
              <a:rPr lang="ru-RU" sz="4400" dirty="0">
                <a:latin typeface="Times New Roman" panose="02020603050405020304" pitchFamily="18" charset="0"/>
                <a:cs typeface="Times New Roman" panose="02020603050405020304" pitchFamily="18" charset="0"/>
              </a:rPr>
              <a:t> </a:t>
            </a:r>
            <a:r>
              <a:rPr lang="ru-RU" sz="4400" b="0" dirty="0" smtClean="0">
                <a:latin typeface="Times New Roman" panose="02020603050405020304" pitchFamily="18" charset="0"/>
                <a:cs typeface="Times New Roman" panose="02020603050405020304" pitchFamily="18" charset="0"/>
              </a:rPr>
              <a:t>человек убитыми</a:t>
            </a:r>
            <a:r>
              <a:rPr lang="ru-RU" sz="4400" b="0" dirty="0">
                <a:latin typeface="Times New Roman" panose="02020603050405020304" pitchFamily="18" charset="0"/>
                <a:cs typeface="Times New Roman" panose="02020603050405020304" pitchFamily="18" charset="0"/>
              </a:rPr>
              <a:t>, пропавшими без вести, пленными, умершими от ран и болезней при общей численности войск 1-го Украинского фронта к началу операции – 671 0001</a:t>
            </a:r>
            <a:r>
              <a:rPr lang="ru-RU" sz="3600" b="0" dirty="0">
                <a:latin typeface="Times New Roman" panose="02020603050405020304" pitchFamily="18" charset="0"/>
                <a:cs typeface="Times New Roman" panose="02020603050405020304" pitchFamily="18" charset="0"/>
              </a:rPr>
              <a:t>.</a:t>
            </a:r>
            <a:endParaRPr lang="ru-RU" sz="3600" dirty="0">
              <a:latin typeface="Times New Roman" panose="02020603050405020304" pitchFamily="18" charset="0"/>
              <a:cs typeface="Times New Roman" panose="02020603050405020304" pitchFamily="18" charset="0"/>
            </a:endParaRPr>
          </a:p>
          <a:p>
            <a:endParaRPr lang="ru-RU" sz="3600" b="0" dirty="0" smtClean="0">
              <a:latin typeface="Times New Roman" panose="02020603050405020304" pitchFamily="18" charset="0"/>
              <a:cs typeface="Times New Roman" panose="02020603050405020304" pitchFamily="18" charset="0"/>
            </a:endParaRPr>
          </a:p>
          <a:p>
            <a:r>
              <a:rPr lang="ru-RU" sz="3600" b="0" dirty="0" smtClean="0">
                <a:latin typeface="Times New Roman" panose="02020603050405020304" pitchFamily="18" charset="0"/>
                <a:cs typeface="Times New Roman" panose="02020603050405020304" pitchFamily="18" charset="0"/>
              </a:rPr>
              <a:t> </a:t>
            </a:r>
            <a:endParaRPr lang="ru-RU" sz="3600" dirty="0">
              <a:latin typeface="Times New Roman" panose="02020603050405020304" pitchFamily="18" charset="0"/>
              <a:cs typeface="Times New Roman" panose="02020603050405020304" pitchFamily="18"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7695" y="3929216"/>
            <a:ext cx="3827761" cy="2551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395536" y="260648"/>
            <a:ext cx="8280920" cy="1384995"/>
          </a:xfrm>
          <a:prstGeom prst="rect">
            <a:avLst/>
          </a:prstGeom>
        </p:spPr>
        <p:txBody>
          <a:bodyPr wrap="square">
            <a:spAutoFit/>
          </a:bodyPr>
          <a:lstStyle/>
          <a:p>
            <a:pPr algn="ctr"/>
            <a:r>
              <a:rPr lang="ru-RU" sz="2800" b="1" dirty="0">
                <a:solidFill>
                  <a:srgbClr val="FF0000"/>
                </a:solidFill>
                <a:latin typeface="Times New Roman" panose="02020603050405020304" pitchFamily="18" charset="0"/>
                <a:cs typeface="Times New Roman" panose="02020603050405020304" pitchFamily="18" charset="0"/>
              </a:rPr>
              <a:t>Б</a:t>
            </a:r>
            <a:r>
              <a:rPr lang="ru-RU" sz="2800" b="1" dirty="0" smtClean="0">
                <a:solidFill>
                  <a:srgbClr val="FF0000"/>
                </a:solidFill>
                <a:latin typeface="Times New Roman" panose="02020603050405020304" pitchFamily="18" charset="0"/>
                <a:cs typeface="Times New Roman" panose="02020603050405020304" pitchFamily="18" charset="0"/>
              </a:rPr>
              <a:t>езвозвратные </a:t>
            </a:r>
            <a:r>
              <a:rPr lang="ru-RU" sz="2800" b="1" dirty="0">
                <a:solidFill>
                  <a:srgbClr val="FF0000"/>
                </a:solidFill>
                <a:latin typeface="Times New Roman" panose="02020603050405020304" pitchFamily="18" charset="0"/>
                <a:cs typeface="Times New Roman" panose="02020603050405020304" pitchFamily="18" charset="0"/>
              </a:rPr>
              <a:t>потери при проведении </a:t>
            </a:r>
            <a:endParaRPr lang="ru-RU" sz="2800" b="1" dirty="0" smtClean="0">
              <a:solidFill>
                <a:srgbClr val="FF0000"/>
              </a:solidFill>
              <a:latin typeface="Times New Roman" panose="02020603050405020304" pitchFamily="18" charset="0"/>
              <a:cs typeface="Times New Roman" panose="02020603050405020304" pitchFamily="18" charset="0"/>
            </a:endParaRPr>
          </a:p>
          <a:p>
            <a:pPr algn="ctr"/>
            <a:r>
              <a:rPr lang="ru-RU" sz="2800" b="1" dirty="0" smtClean="0">
                <a:solidFill>
                  <a:srgbClr val="FF0000"/>
                </a:solidFill>
                <a:latin typeface="Times New Roman" panose="02020603050405020304" pitchFamily="18" charset="0"/>
                <a:cs typeface="Times New Roman" panose="02020603050405020304" pitchFamily="18" charset="0"/>
              </a:rPr>
              <a:t>Киевской </a:t>
            </a:r>
            <a:r>
              <a:rPr lang="ru-RU" sz="2800" b="1" dirty="0">
                <a:solidFill>
                  <a:srgbClr val="FF0000"/>
                </a:solidFill>
                <a:latin typeface="Times New Roman" panose="02020603050405020304" pitchFamily="18" charset="0"/>
                <a:cs typeface="Times New Roman" panose="02020603050405020304" pitchFamily="18" charset="0"/>
              </a:rPr>
              <a:t>стратегической наступательной </a:t>
            </a:r>
            <a:r>
              <a:rPr lang="ru-RU" sz="2800" b="1" dirty="0" smtClean="0">
                <a:solidFill>
                  <a:srgbClr val="FF0000"/>
                </a:solidFill>
                <a:latin typeface="Times New Roman" panose="02020603050405020304" pitchFamily="18" charset="0"/>
                <a:cs typeface="Times New Roman" panose="02020603050405020304" pitchFamily="18" charset="0"/>
              </a:rPr>
              <a:t>операции:</a:t>
            </a:r>
            <a:endParaRPr lang="ru-RU" sz="2800" b="1" dirty="0">
              <a:solidFill>
                <a:srgbClr val="FF0000"/>
              </a:solidFill>
              <a:latin typeface="Times New Roman" panose="02020603050405020304" pitchFamily="18" charset="0"/>
              <a:cs typeface="Times New Roman" panose="02020603050405020304" pitchFamily="18" charset="0"/>
            </a:endParaRP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704" y="1645643"/>
            <a:ext cx="3947458"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022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672" y="2204864"/>
            <a:ext cx="5791200" cy="1371600"/>
          </a:xfrm>
        </p:spPr>
        <p:txBody>
          <a:bodyPr/>
          <a:lstStyle/>
          <a:p>
            <a:pPr algn="ctr"/>
            <a:r>
              <a:rPr lang="ru-RU" dirty="0" smtClean="0"/>
              <a:t>Спасибо за внимание!</a:t>
            </a:r>
            <a:endParaRPr lang="ru-RU" dirty="0"/>
          </a:p>
        </p:txBody>
      </p:sp>
    </p:spTree>
    <p:extLst>
      <p:ext uri="{BB962C8B-B14F-4D97-AF65-F5344CB8AC3E}">
        <p14:creationId xmlns:p14="http://schemas.microsoft.com/office/powerpoint/2010/main" val="16000273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718"/>
            <a:ext cx="8075240" cy="1188050"/>
          </a:xfrm>
        </p:spPr>
        <p:txBody>
          <a:bodyPr>
            <a:normAutofit/>
          </a:bodyPr>
          <a:lstStyle/>
          <a:p>
            <a:pPr algn="ctr"/>
            <a:r>
              <a:rPr lang="ru-RU" sz="2000" b="1" dirty="0">
                <a:solidFill>
                  <a:srgbClr val="FF0000"/>
                </a:solidFill>
                <a:latin typeface="Times New Roman" panose="02020603050405020304" pitchFamily="18" charset="0"/>
                <a:cs typeface="Times New Roman" panose="02020603050405020304" pitchFamily="18" charset="0"/>
              </a:rPr>
              <a:t>6 ноября 1943 года в ходе Киевской наступательной операции войска 1-го Украинского фронта освободили город </a:t>
            </a:r>
            <a:r>
              <a:rPr lang="ru-RU" sz="2000" b="1" dirty="0" smtClean="0">
                <a:solidFill>
                  <a:srgbClr val="FF0000"/>
                </a:solidFill>
                <a:latin typeface="Times New Roman" panose="02020603050405020304" pitchFamily="18" charset="0"/>
                <a:cs typeface="Times New Roman" panose="02020603050405020304" pitchFamily="18" charset="0"/>
              </a:rPr>
              <a:t>Киев</a:t>
            </a:r>
            <a:endParaRPr lang="ru-RU" sz="2000" dirty="0">
              <a:solidFill>
                <a:srgbClr val="FF0000"/>
              </a:solidFill>
              <a:latin typeface="Times New Roman" panose="02020603050405020304" pitchFamily="18" charset="0"/>
              <a:cs typeface="Times New Roman" panose="02020603050405020304" pitchFamily="18" charset="0"/>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0" y="1844824"/>
            <a:ext cx="4262717" cy="3093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27720" y="1340768"/>
            <a:ext cx="4572000" cy="5262979"/>
          </a:xfrm>
          <a:prstGeom prst="rect">
            <a:avLst/>
          </a:prstGeom>
        </p:spPr>
        <p:txBody>
          <a:bodyPr>
            <a:spAutoFit/>
          </a:bodyPr>
          <a:lstStyle/>
          <a:p>
            <a:pPr algn="ctr"/>
            <a:r>
              <a:rPr lang="ru-RU" sz="2800" b="1" dirty="0">
                <a:solidFill>
                  <a:srgbClr val="0070C0"/>
                </a:solidFill>
                <a:latin typeface="Times New Roman" panose="02020603050405020304" pitchFamily="18" charset="0"/>
                <a:cs typeface="Times New Roman" panose="02020603050405020304" pitchFamily="18" charset="0"/>
              </a:rPr>
              <a:t>3</a:t>
            </a:r>
            <a:r>
              <a:rPr lang="ru-RU" sz="2800" dirty="0">
                <a:latin typeface="Times New Roman" panose="02020603050405020304" pitchFamily="18" charset="0"/>
                <a:cs typeface="Times New Roman" panose="02020603050405020304" pitchFamily="18" charset="0"/>
              </a:rPr>
              <a:t> ноября </a:t>
            </a:r>
            <a:r>
              <a:rPr lang="ru-RU" sz="2800" b="1" dirty="0">
                <a:solidFill>
                  <a:srgbClr val="0070C0"/>
                </a:solidFill>
                <a:latin typeface="Times New Roman" panose="02020603050405020304" pitchFamily="18" charset="0"/>
                <a:cs typeface="Times New Roman" panose="02020603050405020304" pitchFamily="18" charset="0"/>
              </a:rPr>
              <a:t>1943</a:t>
            </a:r>
            <a:r>
              <a:rPr lang="ru-RU" sz="2800" b="1" dirty="0">
                <a:latin typeface="Times New Roman" panose="02020603050405020304" pitchFamily="18" charset="0"/>
                <a:cs typeface="Times New Roman" panose="02020603050405020304" pitchFamily="18" charset="0"/>
              </a:rPr>
              <a:t> </a:t>
            </a:r>
            <a:r>
              <a:rPr lang="ru-RU" sz="2800" dirty="0">
                <a:latin typeface="Times New Roman" panose="02020603050405020304" pitchFamily="18" charset="0"/>
                <a:cs typeface="Times New Roman" panose="02020603050405020304" pitchFamily="18" charset="0"/>
              </a:rPr>
              <a:t>года началась Киевская наступательная операция, которая продолжалась по 13 ноября 1943 года. Эта операция стала составной частью </a:t>
            </a:r>
            <a:r>
              <a:rPr lang="ru-RU" sz="2800" u="sng" dirty="0">
                <a:latin typeface="Times New Roman" panose="02020603050405020304" pitchFamily="18" charset="0"/>
                <a:cs typeface="Times New Roman" panose="02020603050405020304" pitchFamily="18" charset="0"/>
                <a:hlinkClick r:id="rId3"/>
              </a:rPr>
              <a:t>Битвы за Днепр</a:t>
            </a:r>
            <a:r>
              <a:rPr lang="ru-RU" sz="2800" dirty="0">
                <a:latin typeface="Times New Roman" panose="02020603050405020304" pitchFamily="18" charset="0"/>
                <a:cs typeface="Times New Roman" panose="02020603050405020304" pitchFamily="18" charset="0"/>
              </a:rPr>
              <a:t>, проходившей с августа по декабрь 1943 года. В боях приняло участие свыше четырех миллионов человек с обеих сторон.</a:t>
            </a:r>
          </a:p>
        </p:txBody>
      </p:sp>
    </p:spTree>
    <p:extLst>
      <p:ext uri="{BB962C8B-B14F-4D97-AF65-F5344CB8AC3E}">
        <p14:creationId xmlns:p14="http://schemas.microsoft.com/office/powerpoint/2010/main" val="28506402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427984" y="0"/>
            <a:ext cx="4379640" cy="6858000"/>
          </a:xfrm>
        </p:spPr>
        <p:txBody>
          <a:bodyPr>
            <a:normAutofit fontScale="85000" lnSpcReduction="10000"/>
          </a:bodyPr>
          <a:lstStyle/>
          <a:p>
            <a:pPr algn="ctr"/>
            <a:r>
              <a:rPr lang="ru-RU" sz="2600" b="0" dirty="0">
                <a:latin typeface="Times New Roman" panose="02020603050405020304" pitchFamily="18" charset="0"/>
                <a:cs typeface="Times New Roman" panose="02020603050405020304" pitchFamily="18" charset="0"/>
              </a:rPr>
              <a:t>Еще в сентябре войска Воронежского фронта (в конце октября он был переименован в 1-й Украинский) должны были захватить плацдармы на Днепре. Задача крайне нелегкая. По приказу Гитлера на Днепре, третьей по величине реке Европы, была создана полоса укреплений, которую немцы считали неприступной. Линия обороны на правом берегу Днепра получила громкое название «Восточный вал». Немцы полагали, что здесь они надолго остановят Красную армию и в дальнейшем с этих рубежей начнут новое наступление. Сам Гитлер говорил, что «скорее воды Днепра потекут вспять, чем русские преодолеют эти укрепления».</a:t>
            </a:r>
          </a:p>
          <a:p>
            <a:pPr algn="ctr"/>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4392488" cy="3386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717031"/>
            <a:ext cx="4392488" cy="3030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63505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3311" y="188640"/>
            <a:ext cx="4238625"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Объект 2"/>
          <p:cNvSpPr>
            <a:spLocks noGrp="1"/>
          </p:cNvSpPr>
          <p:nvPr>
            <p:ph idx="1"/>
          </p:nvPr>
        </p:nvSpPr>
        <p:spPr>
          <a:xfrm>
            <a:off x="251519" y="548680"/>
            <a:ext cx="4320480" cy="5760640"/>
          </a:xfrm>
        </p:spPr>
        <p:txBody>
          <a:bodyPr>
            <a:normAutofit fontScale="92500" lnSpcReduction="10000"/>
          </a:bodyPr>
          <a:lstStyle/>
          <a:p>
            <a:pPr algn="ctr"/>
            <a:r>
              <a:rPr lang="ru-RU" sz="2800" b="0" dirty="0" smtClean="0">
                <a:solidFill>
                  <a:srgbClr val="000000"/>
                </a:solidFill>
                <a:latin typeface="Times New Roman" panose="02020603050405020304" pitchFamily="18" charset="0"/>
                <a:cs typeface="Times New Roman" panose="02020603050405020304" pitchFamily="18" charset="0"/>
              </a:rPr>
              <a:t>Однако, </a:t>
            </a:r>
            <a:r>
              <a:rPr lang="ru-RU" sz="2800" b="0" dirty="0">
                <a:solidFill>
                  <a:srgbClr val="000000"/>
                </a:solidFill>
                <a:latin typeface="Times New Roman" panose="02020603050405020304" pitchFamily="18" charset="0"/>
                <a:cs typeface="Times New Roman" panose="02020603050405020304" pitchFamily="18" charset="0"/>
              </a:rPr>
              <a:t>воды Днепра вспять не потекли, а уже к 21 сентября советские войска прорвались к реке, и на следующий день силы 13-й армии форсировали ее с ходу в районе Чернобыля. Похожую операцию 22 сентября осуществили войска Воронежского фронта в районе Великого </a:t>
            </a:r>
            <a:r>
              <a:rPr lang="ru-RU" sz="2800" b="0" dirty="0" err="1">
                <a:solidFill>
                  <a:srgbClr val="000000"/>
                </a:solidFill>
                <a:latin typeface="Times New Roman" panose="02020603050405020304" pitchFamily="18" charset="0"/>
                <a:cs typeface="Times New Roman" panose="02020603050405020304" pitchFamily="18" charset="0"/>
              </a:rPr>
              <a:t>Букрина</a:t>
            </a:r>
            <a:r>
              <a:rPr lang="ru-RU" sz="2800" b="0" dirty="0">
                <a:solidFill>
                  <a:srgbClr val="000000"/>
                </a:solidFill>
                <a:latin typeface="Times New Roman" panose="02020603050405020304" pitchFamily="18" charset="0"/>
                <a:cs typeface="Times New Roman" panose="02020603050405020304" pitchFamily="18" charset="0"/>
              </a:rPr>
              <a:t>. К концу сентября плацдармов, захваченных нашими солдатами, было уже 23.</a:t>
            </a:r>
            <a:endParaRPr lang="ru-RU" sz="2800" dirty="0">
              <a:latin typeface="Times New Roman" panose="02020603050405020304" pitchFamily="18" charset="0"/>
              <a:cs typeface="Times New Roman" panose="02020603050405020304" pitchFamily="18" charset="0"/>
            </a:endParaRPr>
          </a:p>
        </p:txBody>
      </p:sp>
      <p:pic>
        <p:nvPicPr>
          <p:cNvPr id="1028" name="Picture 4" descr="https://cdn.fishki.net/upload/post/2016/11/06/2128458/1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3310" y="3501008"/>
            <a:ext cx="4238625" cy="3212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5305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116632"/>
            <a:ext cx="8640960" cy="6480720"/>
          </a:xfrm>
        </p:spPr>
        <p:txBody>
          <a:bodyPr>
            <a:normAutofit/>
          </a:bodyPr>
          <a:lstStyle/>
          <a:p>
            <a:r>
              <a:rPr lang="ru-RU" sz="2400" b="0" dirty="0" smtClean="0">
                <a:latin typeface="Times New Roman" panose="02020603050405020304" pitchFamily="18" charset="0"/>
                <a:cs typeface="Times New Roman" panose="02020603050405020304" pitchFamily="18" charset="0"/>
              </a:rPr>
              <a:t>Обзавестись </a:t>
            </a:r>
            <a:r>
              <a:rPr lang="ru-RU" sz="2400" b="0" dirty="0">
                <a:latin typeface="Times New Roman" panose="02020603050405020304" pitchFamily="18" charset="0"/>
                <a:cs typeface="Times New Roman" panose="02020603050405020304" pitchFamily="18" charset="0"/>
              </a:rPr>
              <a:t>плацдармами – это еще полдела, главное было их удержать. Каждый день на бойцов, закрепившихся на правом берегу Днепра, немцы бросали всю свою мощь, пытаясь скинуть их в реку.</a:t>
            </a:r>
          </a:p>
          <a:p>
            <a:endParaRPr lang="ru-RU"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1340768"/>
            <a:ext cx="4437515"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79512" y="4149080"/>
            <a:ext cx="8208912" cy="2308324"/>
          </a:xfrm>
          <a:prstGeom prst="rect">
            <a:avLst/>
          </a:prstGeom>
        </p:spPr>
        <p:txBody>
          <a:bodyPr wrap="square">
            <a:spAutoFit/>
          </a:bodyPr>
          <a:lstStyle/>
          <a:p>
            <a:pPr lvl="0" algn="r">
              <a:spcBef>
                <a:spcPct val="20000"/>
              </a:spcBef>
              <a:spcAft>
                <a:spcPts val="600"/>
              </a:spcAft>
            </a:pPr>
            <a:r>
              <a:rPr lang="ru-RU" sz="2400" dirty="0">
                <a:solidFill>
                  <a:srgbClr val="000000"/>
                </a:solidFill>
                <a:latin typeface="Times New Roman" panose="02020603050405020304" pitchFamily="18" charset="0"/>
                <a:cs typeface="Times New Roman" panose="02020603050405020304" pitchFamily="18" charset="0"/>
              </a:rPr>
              <a:t>Неудачей закончилась высадка нашего десанта за Днепр. Ошибка пилотов привела к тому, что часть бойцов попала в Днепр, часть – на свои позиции. Тем не менее советские войска уже на первом этапе операции смогли освободить Донбасс, Левобережную Украину и форсировать Днепр, расширив</a:t>
            </a:r>
            <a:r>
              <a:rPr lang="ru-RU" sz="2400" dirty="0">
                <a:solidFill>
                  <a:srgbClr val="000000"/>
                </a:solidFill>
              </a:rPr>
              <a:t> </a:t>
            </a:r>
            <a:r>
              <a:rPr lang="ru-RU" sz="2400" dirty="0">
                <a:solidFill>
                  <a:srgbClr val="000000"/>
                </a:solidFill>
                <a:latin typeface="Times New Roman" panose="02020603050405020304" pitchFamily="18" charset="0"/>
                <a:cs typeface="Times New Roman" panose="02020603050405020304" pitchFamily="18" charset="0"/>
              </a:rPr>
              <a:t>старые плацдармы и создав новые.</a:t>
            </a:r>
          </a:p>
        </p:txBody>
      </p:sp>
    </p:spTree>
    <p:extLst>
      <p:ext uri="{BB962C8B-B14F-4D97-AF65-F5344CB8AC3E}">
        <p14:creationId xmlns:p14="http://schemas.microsoft.com/office/powerpoint/2010/main" val="29714675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260648"/>
            <a:ext cx="4896544" cy="6480720"/>
          </a:xfrm>
        </p:spPr>
        <p:txBody>
          <a:bodyPr>
            <a:normAutofit/>
          </a:bodyPr>
          <a:lstStyle/>
          <a:p>
            <a:pPr algn="ctr"/>
            <a:r>
              <a:rPr lang="ru-RU" sz="2400" b="0" dirty="0">
                <a:latin typeface="Times New Roman" panose="02020603050405020304" pitchFamily="18" charset="0"/>
                <a:cs typeface="Times New Roman" panose="02020603050405020304" pitchFamily="18" charset="0"/>
              </a:rPr>
              <a:t>Особое место занимали два плацдарма: </a:t>
            </a:r>
            <a:r>
              <a:rPr lang="ru-RU" sz="2400" b="0" dirty="0" err="1">
                <a:latin typeface="Times New Roman" panose="02020603050405020304" pitchFamily="18" charset="0"/>
                <a:cs typeface="Times New Roman" panose="02020603050405020304" pitchFamily="18" charset="0"/>
              </a:rPr>
              <a:t>Букринский</a:t>
            </a:r>
            <a:r>
              <a:rPr lang="ru-RU" sz="2400" b="0" dirty="0">
                <a:latin typeface="Times New Roman" panose="02020603050405020304" pitchFamily="18" charset="0"/>
                <a:cs typeface="Times New Roman" panose="02020603050405020304" pitchFamily="18" charset="0"/>
              </a:rPr>
              <a:t> и </a:t>
            </a:r>
            <a:r>
              <a:rPr lang="ru-RU" sz="2400" b="0" dirty="0" err="1">
                <a:latin typeface="Times New Roman" panose="02020603050405020304" pitchFamily="18" charset="0"/>
                <a:cs typeface="Times New Roman" panose="02020603050405020304" pitchFamily="18" charset="0"/>
              </a:rPr>
              <a:t>Лютежский</a:t>
            </a:r>
            <a:r>
              <a:rPr lang="ru-RU" sz="2400" b="0" dirty="0">
                <a:latin typeface="Times New Roman" panose="02020603050405020304" pitchFamily="18" charset="0"/>
                <a:cs typeface="Times New Roman" panose="02020603050405020304" pitchFamily="18" charset="0"/>
              </a:rPr>
              <a:t>. С </a:t>
            </a:r>
            <a:r>
              <a:rPr lang="ru-RU" sz="2400" b="0" dirty="0" err="1">
                <a:latin typeface="Times New Roman" panose="02020603050405020304" pitchFamily="18" charset="0"/>
                <a:cs typeface="Times New Roman" panose="02020603050405020304" pitchFamily="18" charset="0"/>
              </a:rPr>
              <a:t>Букринского</a:t>
            </a:r>
            <a:r>
              <a:rPr lang="ru-RU" sz="2400" b="0" dirty="0">
                <a:latin typeface="Times New Roman" panose="02020603050405020304" pitchFamily="18" charset="0"/>
                <a:cs typeface="Times New Roman" panose="02020603050405020304" pitchFamily="18" charset="0"/>
              </a:rPr>
              <a:t> плацдарма дважды проводились попытки наступления на Киев, но безуспешно. Ставка приняла решение перенести главные усилия с </a:t>
            </a:r>
            <a:r>
              <a:rPr lang="ru-RU" sz="2400" b="0" dirty="0" err="1">
                <a:latin typeface="Times New Roman" panose="02020603050405020304" pitchFamily="18" charset="0"/>
                <a:cs typeface="Times New Roman" panose="02020603050405020304" pitchFamily="18" charset="0"/>
              </a:rPr>
              <a:t>Букринского</a:t>
            </a:r>
            <a:r>
              <a:rPr lang="ru-RU" sz="2400" b="0" dirty="0">
                <a:latin typeface="Times New Roman" panose="02020603050405020304" pitchFamily="18" charset="0"/>
                <a:cs typeface="Times New Roman" panose="02020603050405020304" pitchFamily="18" charset="0"/>
              </a:rPr>
              <a:t> на </a:t>
            </a:r>
            <a:r>
              <a:rPr lang="ru-RU" sz="2400" b="0" dirty="0" err="1">
                <a:latin typeface="Times New Roman" panose="02020603050405020304" pitchFamily="18" charset="0"/>
                <a:cs typeface="Times New Roman" panose="02020603050405020304" pitchFamily="18" charset="0"/>
              </a:rPr>
              <a:t>Лютежский</a:t>
            </a:r>
            <a:r>
              <a:rPr lang="ru-RU" sz="2400" b="0" dirty="0">
                <a:latin typeface="Times New Roman" panose="02020603050405020304" pitchFamily="18" charset="0"/>
                <a:cs typeface="Times New Roman" panose="02020603050405020304" pitchFamily="18" charset="0"/>
              </a:rPr>
              <a:t> плацдарм. 3 ноября ударная группировка Красной армии нанесла свой главный удар в Киевской наступательной операции. С </a:t>
            </a:r>
            <a:r>
              <a:rPr lang="ru-RU" sz="2400" b="0" dirty="0" err="1">
                <a:latin typeface="Times New Roman" panose="02020603050405020304" pitchFamily="18" charset="0"/>
                <a:cs typeface="Times New Roman" panose="02020603050405020304" pitchFamily="18" charset="0"/>
              </a:rPr>
              <a:t>Букринского</a:t>
            </a:r>
            <a:r>
              <a:rPr lang="ru-RU" sz="2400" b="0" dirty="0">
                <a:latin typeface="Times New Roman" panose="02020603050405020304" pitchFamily="18" charset="0"/>
                <a:cs typeface="Times New Roman" panose="02020603050405020304" pitchFamily="18" charset="0"/>
              </a:rPr>
              <a:t> плацдарма скрытно были переброшены крупные воинские подразделения. Атаки начались с обоих плацдармов.</a:t>
            </a:r>
            <a:endParaRPr lang="ru-RU" sz="2400" dirty="0">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482472"/>
            <a:ext cx="3744416"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1367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908720"/>
            <a:ext cx="8352928" cy="4896544"/>
          </a:xfrm>
        </p:spPr>
        <p:txBody>
          <a:bodyPr>
            <a:noAutofit/>
          </a:bodyPr>
          <a:lstStyle/>
          <a:p>
            <a:pPr algn="ctr"/>
            <a:r>
              <a:rPr lang="ru-RU" sz="2400" b="0" dirty="0">
                <a:latin typeface="Times New Roman" panose="02020603050405020304" pitchFamily="18" charset="0"/>
                <a:cs typeface="Times New Roman" panose="02020603050405020304" pitchFamily="18" charset="0"/>
              </a:rPr>
              <a:t>К концу дня советские войска подошли к предместьям Киева. Однако немцы ожесточенно сопротивлялись, и весь день 4 ноября прошел с переменным успехом для каждой из сторон. Но уже 4 и 5 ноября на помощь советским войскам подошли гвардейские корпуса, которые перекрыли Житомирское шоссе на западной границе города. Были отрезаны пути отхода немецких войск и перекрыты все пути снабжения и доставки подкреплений. 5 ноября немцы начали отступление, а на следующий день город был полностью освобожден. 7 ноября немцев выбили из пригорода Киева, а 13 ноября был освобожден и Житомир.</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47907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1640" y="332656"/>
            <a:ext cx="6284168" cy="4632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79512" y="5157192"/>
            <a:ext cx="8712968" cy="1200329"/>
          </a:xfrm>
          <a:prstGeom prst="rect">
            <a:avLst/>
          </a:prstGeom>
        </p:spPr>
        <p:txBody>
          <a:bodyPr wrap="square">
            <a:spAutoFit/>
          </a:bodyPr>
          <a:lstStyle/>
          <a:p>
            <a:pPr algn="ctr"/>
            <a:r>
              <a:rPr lang="ru-RU" sz="2400" dirty="0">
                <a:latin typeface="Times New Roman" panose="02020603050405020304" pitchFamily="18" charset="0"/>
                <a:cs typeface="Times New Roman" panose="02020603050405020304" pitchFamily="18" charset="0"/>
              </a:rPr>
              <a:t>Командующий 1-м Украинским фронтом </a:t>
            </a:r>
            <a:r>
              <a:rPr lang="ru-RU" sz="2400" b="1" dirty="0">
                <a:solidFill>
                  <a:srgbClr val="0070C0"/>
                </a:solidFill>
                <a:latin typeface="Times New Roman" panose="02020603050405020304" pitchFamily="18" charset="0"/>
                <a:cs typeface="Times New Roman" panose="02020603050405020304" pitchFamily="18" charset="0"/>
              </a:rPr>
              <a:t>Николай Ватутин </a:t>
            </a:r>
            <a:r>
              <a:rPr lang="ru-RU" sz="2400" dirty="0">
                <a:latin typeface="Times New Roman" panose="02020603050405020304" pitchFamily="18" charset="0"/>
                <a:cs typeface="Times New Roman" panose="02020603050405020304" pitchFamily="18" charset="0"/>
              </a:rPr>
              <a:t>и член Военного совета Воронежского фронта </a:t>
            </a:r>
            <a:r>
              <a:rPr lang="ru-RU" sz="2400" b="1" dirty="0">
                <a:solidFill>
                  <a:srgbClr val="0070C0"/>
                </a:solidFill>
                <a:latin typeface="Times New Roman" panose="02020603050405020304" pitchFamily="18" charset="0"/>
                <a:cs typeface="Times New Roman" panose="02020603050405020304" pitchFamily="18" charset="0"/>
              </a:rPr>
              <a:t>Никита Хрущев</a:t>
            </a:r>
            <a:r>
              <a:rPr lang="ru-RU" sz="2400" dirty="0">
                <a:latin typeface="Times New Roman" panose="02020603050405020304" pitchFamily="18" charset="0"/>
                <a:cs typeface="Times New Roman" panose="02020603050405020304" pitchFamily="18" charset="0"/>
              </a:rPr>
              <a:t> </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на </a:t>
            </a:r>
            <a:r>
              <a:rPr lang="ru-RU" sz="2400" dirty="0" err="1">
                <a:latin typeface="Times New Roman" panose="02020603050405020304" pitchFamily="18" charset="0"/>
                <a:cs typeface="Times New Roman" panose="02020603050405020304" pitchFamily="18" charset="0"/>
              </a:rPr>
              <a:t>Букринском</a:t>
            </a:r>
            <a:r>
              <a:rPr lang="ru-RU" sz="2400" dirty="0">
                <a:latin typeface="Times New Roman" panose="02020603050405020304" pitchFamily="18" charset="0"/>
                <a:cs typeface="Times New Roman" panose="02020603050405020304" pitchFamily="18" charset="0"/>
              </a:rPr>
              <a:t> плацдарме во время боев за </a:t>
            </a:r>
            <a:r>
              <a:rPr lang="ru-RU" sz="2400" dirty="0" smtClean="0">
                <a:latin typeface="Times New Roman" panose="02020603050405020304" pitchFamily="18" charset="0"/>
                <a:cs typeface="Times New Roman" panose="02020603050405020304" pitchFamily="18" charset="0"/>
              </a:rPr>
              <a:t>Киев.</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29228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19" y="188640"/>
            <a:ext cx="8673405" cy="3600400"/>
          </a:xfrm>
        </p:spPr>
        <p:txBody>
          <a:bodyPr>
            <a:noAutofit/>
          </a:bodyPr>
          <a:lstStyle/>
          <a:p>
            <a:r>
              <a:rPr lang="ru-RU" sz="2400" b="0" dirty="0">
                <a:latin typeface="Times New Roman" panose="02020603050405020304" pitchFamily="18" charset="0"/>
                <a:cs typeface="Times New Roman" panose="02020603050405020304" pitchFamily="18" charset="0"/>
              </a:rPr>
              <a:t>Сражение </a:t>
            </a:r>
            <a:r>
              <a:rPr lang="ru-RU" sz="2400" b="0" dirty="0" smtClean="0">
                <a:latin typeface="Times New Roman" panose="02020603050405020304" pitchFamily="18" charset="0"/>
                <a:cs typeface="Times New Roman" panose="02020603050405020304" pitchFamily="18" charset="0"/>
              </a:rPr>
              <a:t>за Киев стало </a:t>
            </a:r>
            <a:r>
              <a:rPr lang="ru-RU" sz="2400" b="0" dirty="0">
                <a:latin typeface="Times New Roman" panose="02020603050405020304" pitchFamily="18" charset="0"/>
                <a:cs typeface="Times New Roman" panose="02020603050405020304" pitchFamily="18" charset="0"/>
              </a:rPr>
              <a:t>очередным крупным поражением гитлеровцев. Советские войска не были остановлены на великой реке Днепр и продолжили наступление, а немцы снова были вынуждены отступать по всей линии фронта. </a:t>
            </a:r>
            <a:endParaRPr lang="ru-RU" b="0" dirty="0">
              <a:latin typeface="Times New Roman" panose="02020603050405020304" pitchFamily="18" charset="0"/>
              <a:cs typeface="Times New Roman" panose="02020603050405020304" pitchFamily="18" charset="0"/>
            </a:endParaRPr>
          </a:p>
          <a:p>
            <a:endParaRPr lang="ru-RU" b="0" dirty="0" smtClean="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981199"/>
            <a:ext cx="7488832" cy="4742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989821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Главная">
  <a:themeElements>
    <a:clrScheme name="Главная">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Главная">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лавная">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Essential</Template>
  <TotalTime>127</TotalTime>
  <Words>802</Words>
  <Application>Microsoft Office PowerPoint</Application>
  <PresentationFormat>Экран (4:3)</PresentationFormat>
  <Paragraphs>46</Paragraphs>
  <Slides>19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19</vt:i4>
      </vt:variant>
    </vt:vector>
  </HeadingPairs>
  <TitlesOfParts>
    <vt:vector size="20" baseType="lpstr">
      <vt:lpstr>Главная</vt:lpstr>
      <vt:lpstr>Кандалакшский индустриальный колледж</vt:lpstr>
      <vt:lpstr>6 ноября 1943 года в ходе Киевской наступательной операции войска 1-го Украинского фронта освободили город Киев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Советские войска преследуют гитлеровцев на территории Украины после освобождения Киева</vt:lpstr>
      <vt:lpstr>Презентация PowerPoint</vt:lpstr>
      <vt:lpstr>Неделимая победа!  Освободителями Киева были солдаты самых разных национальностей, среди них были представители всех республик Советского Союза, а также чешские и словацкие воины-антифашисты из 1-й Чехословацкой отдельной пехотной бригады. </vt:lpstr>
      <vt:lpstr>Презентация PowerPoint</vt:lpstr>
      <vt:lpstr>Спасибо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Кандалакшский индустриальный колледж</dc:title>
  <dc:creator>Аркадий</dc:creator>
  <cp:lastModifiedBy>Аркадий</cp:lastModifiedBy>
  <cp:revision>14</cp:revision>
  <dcterms:created xsi:type="dcterms:W3CDTF">2019-09-17T11:32:16Z</dcterms:created>
  <dcterms:modified xsi:type="dcterms:W3CDTF">2019-09-19T13:51:15Z</dcterms:modified>
</cp:coreProperties>
</file>