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404"/>
    <a:srgbClr val="B01010"/>
    <a:srgbClr val="F53223"/>
    <a:srgbClr val="E09B12"/>
    <a:srgbClr val="881616"/>
    <a:srgbClr val="22E7FC"/>
    <a:srgbClr val="DA5BDD"/>
    <a:srgbClr val="561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 autoAdjust="0"/>
    <p:restoredTop sz="94729" autoAdjust="0"/>
  </p:normalViewPr>
  <p:slideViewPr>
    <p:cSldViewPr>
      <p:cViewPr varScale="1">
        <p:scale>
          <a:sx n="70" d="100"/>
          <a:sy n="70" d="100"/>
        </p:scale>
        <p:origin x="14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4CF1-C115-45C1-B9D4-4075E34EF72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C607-7F40-4E3A-95FF-D576F8A9C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4CF1-C115-45C1-B9D4-4075E34EF72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C607-7F40-4E3A-95FF-D576F8A9C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4CF1-C115-45C1-B9D4-4075E34EF72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C607-7F40-4E3A-95FF-D576F8A9C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4CF1-C115-45C1-B9D4-4075E34EF72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C607-7F40-4E3A-95FF-D576F8A9C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4CF1-C115-45C1-B9D4-4075E34EF72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C607-7F40-4E3A-95FF-D576F8A9C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4CF1-C115-45C1-B9D4-4075E34EF72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C607-7F40-4E3A-95FF-D576F8A9C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4CF1-C115-45C1-B9D4-4075E34EF72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C607-7F40-4E3A-95FF-D576F8A9C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4CF1-C115-45C1-B9D4-4075E34EF72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C607-7F40-4E3A-95FF-D576F8A9C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4CF1-C115-45C1-B9D4-4075E34EF72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C607-7F40-4E3A-95FF-D576F8A9C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4CF1-C115-45C1-B9D4-4075E34EF72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C607-7F40-4E3A-95FF-D576F8A9C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4CF1-C115-45C1-B9D4-4075E34EF72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B0C607-7F40-4E3A-95FF-D576F8A9C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694CF1-C115-45C1-B9D4-4075E34EF729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B0C607-7F40-4E3A-95FF-D576F8A9CD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DA5BDD"/>
                </a:solidFill>
              </a:rPr>
              <a:t>Кто кровь за Отчизну свою прольет, того никогда не забудет народ</a:t>
            </a:r>
            <a:endParaRPr lang="ru-RU" dirty="0">
              <a:solidFill>
                <a:srgbClr val="DA5BDD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0840" cy="17526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 ГАПОУ МО  </a:t>
            </a:r>
          </a:p>
          <a:p>
            <a:r>
              <a:rPr lang="en-US" sz="1400" dirty="0" smtClean="0"/>
              <a:t>“</a:t>
            </a:r>
            <a:r>
              <a:rPr lang="ru-RU" sz="1400" dirty="0" smtClean="0"/>
              <a:t>Кандалакшский  </a:t>
            </a:r>
            <a:r>
              <a:rPr lang="ru-RU" sz="1400" dirty="0" smtClean="0"/>
              <a:t>индустриальный колледж</a:t>
            </a:r>
            <a:r>
              <a:rPr lang="en-US" sz="1400" dirty="0" smtClean="0"/>
              <a:t>”</a:t>
            </a:r>
            <a:endParaRPr lang="ru-RU" sz="1400" dirty="0" smtClean="0"/>
          </a:p>
          <a:p>
            <a:r>
              <a:rPr lang="ru-RU" sz="1400" dirty="0" smtClean="0"/>
              <a:t>Смыслов Андрей (16 лет) </a:t>
            </a:r>
          </a:p>
          <a:p>
            <a:r>
              <a:rPr lang="ru-RU" sz="1400" dirty="0" smtClean="0"/>
              <a:t>Руководитель</a:t>
            </a:r>
            <a:r>
              <a:rPr lang="en-US" sz="1400" dirty="0" smtClean="0"/>
              <a:t>:</a:t>
            </a:r>
            <a:r>
              <a:rPr lang="ru-RU" sz="1400" dirty="0" smtClean="0"/>
              <a:t> Зелинская А.И</a:t>
            </a:r>
          </a:p>
          <a:p>
            <a:r>
              <a:rPr lang="ru-RU" sz="1400" dirty="0" smtClean="0"/>
              <a:t>Педагог дополнительного образования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1800200" cy="5063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476672"/>
            <a:ext cx="3682752" cy="612068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Потери турок были огромны. Из всего гарнизона спасся только один человек. </a:t>
            </a:r>
            <a:endParaRPr lang="en-US" dirty="0" smtClean="0"/>
          </a:p>
          <a:p>
            <a:r>
              <a:rPr lang="ru-RU" dirty="0" smtClean="0"/>
              <a:t>У русских было убито 64 офицера (1 бригадир, 17 штаб-офицеров, 46 обер-офицеров) и 1816 рядовых; ранено 253 офицера (из них три генерал-майора) и 2450 низших чинов. Общие потери составили 4582 человека.</a:t>
            </a:r>
            <a:r>
              <a:rPr lang="en-US" dirty="0" smtClean="0"/>
              <a:t> </a:t>
            </a:r>
          </a:p>
          <a:p>
            <a:r>
              <a:rPr lang="ru-RU" dirty="0" smtClean="0"/>
              <a:t>Впоследствии Суворов говорил, что он отважился на такое единственный раз в жизни.</a:t>
            </a:r>
          </a:p>
          <a:p>
            <a:endParaRPr lang="ru-RU" dirty="0"/>
          </a:p>
        </p:txBody>
      </p:sp>
      <p:pic>
        <p:nvPicPr>
          <p:cNvPr id="4" name="Рисунок 3" descr="Suvorov_by_Nov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4896544" cy="593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3322712" cy="21828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435280" cy="60486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Покорение Измаила имело большое политическое значение. Оно повлияло на дальнейший ход войны и на заключение в 1792 году </a:t>
            </a:r>
            <a:r>
              <a:rPr lang="ru-RU" sz="3200" dirty="0" err="1" smtClean="0">
                <a:solidFill>
                  <a:srgbClr val="FFFF00"/>
                </a:solidFill>
              </a:rPr>
              <a:t>Ясского</a:t>
            </a:r>
            <a:r>
              <a:rPr lang="ru-RU" sz="3200" dirty="0" smtClean="0">
                <a:solidFill>
                  <a:srgbClr val="FFFF00"/>
                </a:solidFill>
              </a:rPr>
              <a:t> мира между Россией и Турцией, который подтвердил присоединение Крыма к России и установил русско-турецкую границу по реке Днестр. Тем самым все </a:t>
            </a:r>
            <a:r>
              <a:rPr lang="ru-RU" sz="3600" dirty="0" smtClean="0">
                <a:solidFill>
                  <a:srgbClr val="FFFF00"/>
                </a:solidFill>
              </a:rPr>
              <a:t>северное</a:t>
            </a:r>
            <a:r>
              <a:rPr lang="ru-RU" sz="3200" dirty="0" smtClean="0">
                <a:solidFill>
                  <a:srgbClr val="FFFF00"/>
                </a:solidFill>
              </a:rPr>
              <a:t> Причерноморье от Днестра до Кубани было закреплено за Россией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0" y="0"/>
            <a:ext cx="82352" cy="10103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476672"/>
            <a:ext cx="3898776" cy="584792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Победе под Измаилом был посвящён гимн </a:t>
            </a:r>
            <a:r>
              <a:rPr lang="en-US" dirty="0" smtClean="0">
                <a:solidFill>
                  <a:srgbClr val="FFFF00"/>
                </a:solidFill>
              </a:rPr>
              <a:t>«</a:t>
            </a:r>
            <a:r>
              <a:rPr lang="ru-RU" dirty="0" smtClean="0">
                <a:solidFill>
                  <a:srgbClr val="FFFF00"/>
                </a:solidFill>
              </a:rPr>
              <a:t>Гром победы, раздавайся!</a:t>
            </a:r>
            <a:r>
              <a:rPr lang="en-US" dirty="0" smtClean="0">
                <a:solidFill>
                  <a:srgbClr val="FFFF00"/>
                </a:solidFill>
              </a:rPr>
              <a:t>», </a:t>
            </a:r>
            <a:r>
              <a:rPr lang="ru-RU" dirty="0" smtClean="0">
                <a:solidFill>
                  <a:srgbClr val="FFFF00"/>
                </a:solidFill>
              </a:rPr>
              <a:t>считавшийся до 1816 года неофициальным гимном России.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Надписи:                    </a:t>
            </a:r>
            <a:r>
              <a:rPr lang="en-US" dirty="0" smtClean="0">
                <a:solidFill>
                  <a:srgbClr val="FFFF00"/>
                </a:solidFill>
              </a:rPr>
              <a:t>«</a:t>
            </a:r>
            <a:r>
              <a:rPr lang="ru-RU" dirty="0" smtClean="0">
                <a:solidFill>
                  <a:srgbClr val="FFFF00"/>
                </a:solidFill>
              </a:rPr>
              <a:t>За отменную храбрость</a:t>
            </a:r>
            <a:r>
              <a:rPr lang="en-US" dirty="0" smtClean="0">
                <a:solidFill>
                  <a:srgbClr val="FFFF00"/>
                </a:solidFill>
              </a:rPr>
              <a:t>» </a:t>
            </a:r>
            <a:r>
              <a:rPr lang="ru-RU" dirty="0" smtClean="0">
                <a:solidFill>
                  <a:srgbClr val="FFFF00"/>
                </a:solidFill>
              </a:rPr>
              <a:t>на лицевой стороне и </a:t>
            </a:r>
            <a:r>
              <a:rPr lang="en-US" dirty="0" smtClean="0">
                <a:solidFill>
                  <a:srgbClr val="FFFF00"/>
                </a:solidFill>
              </a:rPr>
              <a:t>«</a:t>
            </a:r>
            <a:r>
              <a:rPr lang="ru-RU" dirty="0" smtClean="0">
                <a:solidFill>
                  <a:srgbClr val="FFFF00"/>
                </a:solidFill>
              </a:rPr>
              <a:t>Измаил взят декабря 11 1790</a:t>
            </a:r>
            <a:r>
              <a:rPr lang="en-US" dirty="0" smtClean="0">
                <a:solidFill>
                  <a:srgbClr val="FFFF00"/>
                </a:solidFill>
              </a:rPr>
              <a:t>» </a:t>
            </a:r>
            <a:r>
              <a:rPr lang="ru-RU" dirty="0" smtClean="0">
                <a:solidFill>
                  <a:srgbClr val="FFFF00"/>
                </a:solidFill>
              </a:rPr>
              <a:t>на обратной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4487690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53171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0"/>
            <a:ext cx="5508104" cy="6525344"/>
          </a:xfrm>
        </p:spPr>
      </p:pic>
      <p:pic>
        <p:nvPicPr>
          <p:cNvPr id="5" name="Рисунок 4" descr="PB26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35896" cy="66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0" y="0"/>
            <a:ext cx="144016" cy="938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дрей\Desktop\Крепость Измаил\Order_of_Suvorov_1st_c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3149"/>
            <a:ext cx="3240360" cy="3094851"/>
          </a:xfrm>
          <a:prstGeom prst="rect">
            <a:avLst/>
          </a:prstGeom>
          <a:noFill/>
        </p:spPr>
      </p:pic>
      <p:pic>
        <p:nvPicPr>
          <p:cNvPr id="1027" name="Picture 3" descr="C:\Users\Андрей\Desktop\Крепость Измаил\Order_of_suvorov_medal_2nd_cl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789040"/>
            <a:ext cx="3192283" cy="3068960"/>
          </a:xfrm>
          <a:prstGeom prst="rect">
            <a:avLst/>
          </a:prstGeom>
          <a:noFill/>
        </p:spPr>
      </p:pic>
      <p:pic>
        <p:nvPicPr>
          <p:cNvPr id="1028" name="Picture 4" descr="C:\Users\Андрей\Desktop\Крепость Измаил\Order_of_suvorov_medal_3rd_cla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789040"/>
            <a:ext cx="2771800" cy="306896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/>
          <a:lstStyle/>
          <a:p>
            <a:r>
              <a:rPr lang="ru-RU" dirty="0" smtClean="0"/>
              <a:t>Орден Суворова — советская награда времён Великой Отечественной войны. Учреждён Указом Президиума Верховного Совета СССР от 29 июля 1942 года, одновременно с орденами Кутузова и Александра Невского. Орденом Суворова награждались командиры Красной Армии за выдающиеся успехи в деле управления войсками. Также награждались войсковые части за победы в боях за Родину в Отечественной войне.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Артемов В.В Великие Русские </a:t>
            </a:r>
            <a:r>
              <a:rPr lang="ru-RU" dirty="0" err="1" smtClean="0"/>
              <a:t>полководцы-Москва</a:t>
            </a:r>
            <a:r>
              <a:rPr lang="ru-RU" dirty="0" smtClean="0"/>
              <a:t>  </a:t>
            </a:r>
            <a:r>
              <a:rPr lang="en-US" dirty="0" smtClean="0"/>
              <a:t>"</a:t>
            </a:r>
            <a:r>
              <a:rPr lang="ru-RU" dirty="0" smtClean="0"/>
              <a:t>РОСМЕН</a:t>
            </a:r>
            <a:r>
              <a:rPr lang="en-US" dirty="0" smtClean="0"/>
              <a:t>"</a:t>
            </a:r>
            <a:r>
              <a:rPr lang="ru-RU" dirty="0" smtClean="0"/>
              <a:t> 2002 год </a:t>
            </a:r>
          </a:p>
          <a:p>
            <a:r>
              <a:rPr lang="ru-RU" dirty="0" err="1" smtClean="0"/>
              <a:t>Лубченков</a:t>
            </a:r>
            <a:r>
              <a:rPr lang="ru-RU" dirty="0" smtClean="0"/>
              <a:t> Ю. Русские </a:t>
            </a:r>
            <a:r>
              <a:rPr lang="ru-RU" dirty="0" err="1" smtClean="0"/>
              <a:t>полководцы-Москва</a:t>
            </a:r>
            <a:r>
              <a:rPr lang="ru-RU" dirty="0" smtClean="0"/>
              <a:t> </a:t>
            </a:r>
            <a:r>
              <a:rPr lang="en-US" dirty="0" smtClean="0"/>
              <a:t>“</a:t>
            </a:r>
            <a:r>
              <a:rPr lang="ru-RU" dirty="0" smtClean="0"/>
              <a:t>Белый город</a:t>
            </a:r>
            <a:r>
              <a:rPr lang="en-US" dirty="0" smtClean="0"/>
              <a:t>” </a:t>
            </a:r>
            <a:r>
              <a:rPr lang="ru-RU" dirty="0" smtClean="0"/>
              <a:t>2002 год</a:t>
            </a:r>
          </a:p>
          <a:p>
            <a:r>
              <a:rPr lang="en-US" dirty="0" smtClean="0"/>
              <a:t>https://ru.wikipedia.org/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20000"/>
                <a:lumOff val="80000"/>
              </a:schemeClr>
            </a:gs>
            <a:gs pos="25000">
              <a:schemeClr val="bg2">
                <a:lumMod val="40000"/>
                <a:lumOff val="6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143999" y="0"/>
            <a:ext cx="180528" cy="450304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rmAutofit fontScale="92500" lnSpcReduction="200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      В июле 1787 года Турция ультимативно потребовала от России возвращения Крыма, отказа от покровительства Грузии и согласия на осмотр проходящих через проливы русских торговых судов.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Не получив удовлетворительного ответа, турецкое правительство 12 (23) августа 1787 года объявило России войну. В свою очередь, Россия решила воспользоваться ситуацией, чтобы расширить свои владения в Северном Причерноморье за счет полного вытеснения оттуда турецких войск</a:t>
            </a:r>
            <a:r>
              <a:rPr lang="ru-RU" sz="2900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25000">
              <a:schemeClr val="accent2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6616" y="836712"/>
            <a:ext cx="1728192" cy="362304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9999">
                <a:schemeClr val="accent2">
                  <a:lumMod val="60000"/>
                  <a:lumOff val="40000"/>
                </a:schemeClr>
              </a:gs>
              <a:gs pos="70000">
                <a:schemeClr val="accent2">
                  <a:lumMod val="60000"/>
                  <a:lumOff val="40000"/>
                </a:schemeClr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052736"/>
            <a:ext cx="3754760" cy="5199856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   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Российские военачальники и дипломаты сознавали, что успешному завершению мирных переговоров с Турцией значительно способствовало бы взятие Измаила. 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6 ноября военный главнокомандующий предписал генерал-аншефу А. В. Суворову  принять командование частями, для осады Измаила. Суворов 7 (18) декабря 1790 года направил коменданту Измаила ультиматум с требованием сдать крепость.  Ультиматум был отклонен. </a:t>
            </a:r>
          </a:p>
          <a:p>
            <a:endParaRPr lang="ru-RU" sz="1800" dirty="0"/>
          </a:p>
        </p:txBody>
      </p:sp>
      <p:pic>
        <p:nvPicPr>
          <p:cNvPr id="4" name="Рисунок 3" descr="Joseph_Kreutzinger_-_Portrait_of_Count_Alexander_Suvorov_-_WGA12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3923928" cy="573325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0672" y="1196752"/>
            <a:ext cx="1800200" cy="434312"/>
          </a:xfrm>
          <a:gradFill>
            <a:gsLst>
              <a:gs pos="0">
                <a:srgbClr val="7030A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980728"/>
            <a:ext cx="3888432" cy="53438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9 декабря собранный Суворовым военный совет постановил незамедлительно приступить к штурму, который был назначен на 11 декабря.</a:t>
            </a:r>
          </a:p>
          <a:p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 3 часа ночи 11 (22) декабря 1790 года взвилась первая сигнальная ракета</a:t>
            </a:r>
            <a:r>
              <a:rPr lang="ru-RU" sz="2000" dirty="0" smtClean="0"/>
              <a:t>, по которой войска оставили лагерь, и перестроившись в колонны, выступили к назначенным по дистанции местам. В половине шестого утра колонны двинулись на приступ.</a:t>
            </a:r>
          </a:p>
          <a:p>
            <a:endParaRPr lang="ru-RU" dirty="0"/>
          </a:p>
        </p:txBody>
      </p:sp>
      <p:pic>
        <p:nvPicPr>
          <p:cNvPr id="4" name="Рисунок 3" descr="1_b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4860032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0">
              <a:srgbClr val="FFFFFF"/>
            </a:gs>
            <a:gs pos="100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548680"/>
            <a:ext cx="2088232" cy="315416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836712"/>
            <a:ext cx="3538736" cy="6021288"/>
          </a:xfrm>
          <a:noFill/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2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Под руководством немецких и французских инженеров турки превратили Измаил в мощную крепость. На 11 бастионах располагалось 260 орудий. Гарнизон Измаила составляли 35 тысяч человек.</a:t>
            </a:r>
            <a:endParaRPr lang="ru-RU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5400600" cy="5754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332656"/>
            <a:ext cx="216024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692696"/>
            <a:ext cx="3466728" cy="5631904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При наступившем дневном свете стало ясно, что вал взят, неприятель вытеснен из крепостных верхов и отступает во внутреннюю часть города. Русские колонны с разных сторон двинулись к центру города — справа Потемкин, с севера казаки, слева Кутузов, с речной стороны </a:t>
            </a:r>
            <a:r>
              <a:rPr lang="ru-RU" sz="2200" dirty="0" err="1" smtClean="0"/>
              <a:t>де-Рибас</a:t>
            </a:r>
            <a:r>
              <a:rPr lang="ru-RU" sz="22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02816ef94943a2104d08c0d8d84bb8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5040560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1872208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901288"/>
          </a:xfrm>
        </p:spPr>
        <p:txBody>
          <a:bodyPr/>
          <a:lstStyle/>
          <a:p>
            <a:r>
              <a:rPr lang="ru-RU" dirty="0" smtClean="0"/>
              <a:t>Начался новый бой. В час дня победа была одержана. Однако бой ещё не был закончен. Неприятель пытался нападать на отдельные русские отряды.</a:t>
            </a:r>
          </a:p>
          <a:p>
            <a:endParaRPr lang="ru-RU" dirty="0"/>
          </a:p>
        </p:txBody>
      </p:sp>
      <p:pic>
        <p:nvPicPr>
          <p:cNvPr id="4" name="Рисунок 3" descr="kars1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9144000" cy="494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272" y="704088"/>
            <a:ext cx="1666528" cy="4926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204864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smtClean="0"/>
              <a:t>Суворов ввёл в дело резерв — егерей, которые быстро оттеснили татар в прибрежные плавни</a:t>
            </a:r>
          </a:p>
          <a:p>
            <a:r>
              <a:rPr lang="ru-RU" dirty="0" smtClean="0"/>
              <a:t>Суворовские егеря действовали традиционно беспощадно и профессионально.</a:t>
            </a:r>
          </a:p>
          <a:p>
            <a:r>
              <a:rPr lang="ru-RU" dirty="0" smtClean="0"/>
              <a:t>                   </a:t>
            </a:r>
            <a:r>
              <a:rPr lang="ru-RU" dirty="0" smtClean="0">
                <a:solidFill>
                  <a:schemeClr val="bg1"/>
                </a:solidFill>
              </a:rPr>
              <a:t>К 16 часам Измаил пал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e8dfe62df67d829ef984e3d5da5985fe.i900x577x5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B26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3789611" cy="6093296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139952" y="404664"/>
            <a:ext cx="4752528" cy="511256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smtClean="0"/>
              <a:t>“</a:t>
            </a:r>
            <a:r>
              <a:rPr lang="ru-RU" sz="2200" dirty="0" smtClean="0"/>
              <a:t>Мне солдат дороже себя.</a:t>
            </a:r>
            <a:br>
              <a:rPr lang="ru-RU" sz="2200" dirty="0" smtClean="0"/>
            </a:br>
            <a:r>
              <a:rPr lang="ru-RU" sz="2200" dirty="0" smtClean="0"/>
              <a:t>Свой пай съедай, а солдатский солдату отдавай. </a:t>
            </a:r>
            <a:br>
              <a:rPr lang="ru-RU" sz="2200" dirty="0" smtClean="0"/>
            </a:br>
            <a:r>
              <a:rPr lang="ru-RU" sz="2200" dirty="0" smtClean="0"/>
              <a:t>Три воинских искусства</a:t>
            </a:r>
            <a:r>
              <a:rPr lang="en-US" sz="2200" dirty="0" smtClean="0"/>
              <a:t>:</a:t>
            </a:r>
            <a:r>
              <a:rPr lang="ru-RU" sz="2200" dirty="0" smtClean="0"/>
              <a:t> первое- глазомер, второе- быстрота, третье- натиск.</a:t>
            </a:r>
            <a:br>
              <a:rPr lang="ru-RU" sz="2200" dirty="0" smtClean="0"/>
            </a:br>
            <a:r>
              <a:rPr lang="ru-RU" sz="2200" dirty="0" smtClean="0"/>
              <a:t>Быстрота и натиск- душа настоящей войны.</a:t>
            </a:r>
            <a:br>
              <a:rPr lang="ru-RU" sz="2200" dirty="0" smtClean="0"/>
            </a:br>
            <a:r>
              <a:rPr lang="ru-RU" sz="2200" dirty="0" smtClean="0"/>
              <a:t>Где тревога, туда и дорога, где ура- туда и пора, голова хвоста не ждет.</a:t>
            </a:r>
            <a:br>
              <a:rPr lang="ru-RU" sz="2200" dirty="0" smtClean="0"/>
            </a:br>
            <a:r>
              <a:rPr lang="ru-RU" sz="2200" dirty="0" smtClean="0"/>
              <a:t>Неприятелю время давать не должно, пользоваться сколько можно  его наималейшей ошибкой и брать его всегда смело со слабейшей стороны. </a:t>
            </a:r>
            <a:r>
              <a:rPr lang="en-US" sz="2200" dirty="0" smtClean="0"/>
              <a:t>“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А. Суворов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</TotalTime>
  <Words>603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Поток</vt:lpstr>
      <vt:lpstr>Кто кровь за Отчизну свою прольет, того никогда не забудет народ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“Мне солдат дороже себя. Свой пай съедай, а солдатский солдату отдавай.  Три воинских искусства: первое- глазомер, второе- быстрота, третье- натиск. Быстрота и натиск- душа настоящей войны. Где тревога, туда и дорога, где ура- туда и пора, голова хвоста не ждет. Неприятелю время давать не должно, пользоваться сколько можно  его наималейшей ошибкой и брать его всегда смело со слабейшей стороны. “                                                               А. Суворов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источники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кровь за Отчизну свою прольет, того никогда не забудет народ</dc:title>
  <dc:creator>Андрей</dc:creator>
  <cp:lastModifiedBy>ADMIN</cp:lastModifiedBy>
  <cp:revision>23</cp:revision>
  <dcterms:created xsi:type="dcterms:W3CDTF">2015-11-17T15:19:02Z</dcterms:created>
  <dcterms:modified xsi:type="dcterms:W3CDTF">2017-01-31T07:01:25Z</dcterms:modified>
</cp:coreProperties>
</file>