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76" r:id="rId19"/>
    <p:sldId id="275" r:id="rId20"/>
    <p:sldId id="274" r:id="rId21"/>
    <p:sldId id="277" r:id="rId22"/>
    <p:sldId id="278" r:id="rId23"/>
    <p:sldId id="279" r:id="rId24"/>
    <p:sldId id="280" r:id="rId25"/>
    <p:sldId id="281" r:id="rId26"/>
    <p:sldId id="270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6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3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1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0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0D92-9577-4F78-80DE-614F1C551209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0F98-6293-48CD-BC9E-A268463F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aralbum.ru/228389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aralbum.ru/23373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875" y="0"/>
            <a:ext cx="9140042" cy="23038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сражалось Заполярье в годы Великой Отечественной войны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1917" y="2611635"/>
            <a:ext cx="9144000" cy="237600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Наша Победа в Великой Отечественной войне была и будет свята во все времена!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8945" y="5935287"/>
            <a:ext cx="527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Выполнил : Тимуров Иван Артемович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949" y="399010"/>
            <a:ext cx="4071851" cy="55196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Для защиты транспортов в Белом море, в восточных районах Баренцева моря и Северного морского пути в августе 1941 была создана </a:t>
            </a:r>
            <a:r>
              <a:rPr lang="ru-RU" b="1" u="sng" dirty="0">
                <a:solidFill>
                  <a:schemeClr val="bg1"/>
                </a:solidFill>
              </a:rPr>
              <a:t>Беломорская военная флотилия</a:t>
            </a:r>
            <a:r>
              <a:rPr lang="ru-RU" b="1" dirty="0">
                <a:solidFill>
                  <a:schemeClr val="bg1"/>
                </a:solidFill>
              </a:rPr>
              <a:t>, за годы войны обеспечившая проводку более 2500 транспортов.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28689"/>
            <a:ext cx="6443749" cy="53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785" y="365124"/>
            <a:ext cx="5485015" cy="581183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 Мурманском направлении наступление германских войск началось 29.06.1941.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После тяжелых боев германские войска продвинулись только на 20–30 км от границы.</a:t>
            </a:r>
          </a:p>
          <a:p>
            <a:r>
              <a:rPr lang="ru-RU" b="1" dirty="0">
                <a:solidFill>
                  <a:schemeClr val="bg1"/>
                </a:solidFill>
              </a:rPr>
              <a:t>Значительную роль в обороне первых недель войны сыграли удары четырех советских морских десантов во фланг германских войск.</a:t>
            </a:r>
          </a:p>
        </p:txBody>
      </p:sp>
      <p:pic>
        <p:nvPicPr>
          <p:cNvPr id="4" name="Рисунок 3" descr="http://www.memorialrk.ru/assets/associated-folders/141/5117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5030585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86647"/>
            <a:ext cx="6643255" cy="36576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Огромную роль в срыве немецкого наступления на Мурманск сыграл десант частей морской пехоты в губе Большая Западная Лица (1941).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5" y="365125"/>
            <a:ext cx="3872345" cy="58118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петрозаводском направлении финская Карельская армия теснила советскую 7‑ю </a:t>
            </a:r>
            <a:r>
              <a:rPr lang="ru-RU" b="1" dirty="0" smtClean="0">
                <a:solidFill>
                  <a:schemeClr val="bg1"/>
                </a:solidFill>
              </a:rPr>
              <a:t>армию до 24.09.1941.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Мурманском направлении, было остановлено контрударом 14‑й армии. 23.09. противник был отброшен за р. Большая Западная Лица, где фронт стабилизировался до октября </a:t>
            </a:r>
            <a:r>
              <a:rPr lang="ru-RU" b="1" dirty="0" smtClean="0">
                <a:solidFill>
                  <a:schemeClr val="bg1"/>
                </a:solidFill>
              </a:rPr>
              <a:t>1944.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st1.prostointeresno.com/wp-content/uploads/2012/05/thumb_Voennyie_fotografii_ot_Evgeniya_Haldeya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6643255" cy="443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8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0" y="365125"/>
            <a:ext cx="5135878" cy="58118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Бои на кандалакшском направлении, где было сосредоточено </a:t>
            </a:r>
            <a:r>
              <a:rPr lang="ru-RU" b="1" dirty="0" smtClean="0">
                <a:solidFill>
                  <a:schemeClr val="bg1"/>
                </a:solidFill>
              </a:rPr>
              <a:t>большее </a:t>
            </a:r>
            <a:r>
              <a:rPr lang="ru-RU" b="1" dirty="0">
                <a:solidFill>
                  <a:schemeClr val="bg1"/>
                </a:solidFill>
              </a:rPr>
              <a:t>количество войск противника, чем на мурманском, начались 01.07.1941 и шли с особым ожесточением: боевые действия вели здесь 101‑й </a:t>
            </a:r>
            <a:r>
              <a:rPr lang="ru-RU" b="1" dirty="0" smtClean="0">
                <a:solidFill>
                  <a:schemeClr val="bg1"/>
                </a:solidFill>
              </a:rPr>
              <a:t>погранотряд , </a:t>
            </a:r>
            <a:r>
              <a:rPr lang="ru-RU" b="1" dirty="0">
                <a:solidFill>
                  <a:schemeClr val="bg1"/>
                </a:solidFill>
              </a:rPr>
              <a:t>42‑й стрелковый корпус (</a:t>
            </a:r>
            <a:r>
              <a:rPr lang="ru-RU" b="1" u="sng" dirty="0">
                <a:solidFill>
                  <a:schemeClr val="bg1"/>
                </a:solidFill>
              </a:rPr>
              <a:t>122‑я</a:t>
            </a:r>
            <a:r>
              <a:rPr lang="ru-RU" b="1" dirty="0">
                <a:solidFill>
                  <a:schemeClr val="bg1"/>
                </a:solidFill>
              </a:rPr>
              <a:t>, </a:t>
            </a:r>
            <a:r>
              <a:rPr lang="ru-RU" b="1" u="sng" dirty="0">
                <a:solidFill>
                  <a:schemeClr val="bg1"/>
                </a:solidFill>
              </a:rPr>
              <a:t>104-я стрелковые </a:t>
            </a:r>
            <a:r>
              <a:rPr lang="ru-RU" b="1" u="sng" dirty="0" smtClean="0">
                <a:solidFill>
                  <a:schemeClr val="bg1"/>
                </a:solidFill>
              </a:rPr>
              <a:t>дивизии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Вдоль </a:t>
            </a:r>
            <a:r>
              <a:rPr lang="ru-RU" b="1" dirty="0">
                <a:solidFill>
                  <a:schemeClr val="bg1"/>
                </a:solidFill>
              </a:rPr>
              <a:t>реки </a:t>
            </a:r>
            <a:r>
              <a:rPr lang="ru-RU" b="1" u="sng" dirty="0" err="1">
                <a:solidFill>
                  <a:schemeClr val="bg1"/>
                </a:solidFill>
              </a:rPr>
              <a:t>Верман</a:t>
            </a:r>
            <a:r>
              <a:rPr lang="ru-RU" b="1" dirty="0">
                <a:solidFill>
                  <a:schemeClr val="bg1"/>
                </a:solidFill>
              </a:rPr>
              <a:t> (в 90 км от Кандалакши), где боевые действия стабилизировались на три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37972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949" y="365125"/>
            <a:ext cx="4071851" cy="58118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петрозаводском направлении финская Карельская армия теснила советскую 7‑ю армию </a:t>
            </a:r>
            <a:r>
              <a:rPr lang="ru-RU" b="1" dirty="0" smtClean="0">
                <a:solidFill>
                  <a:schemeClr val="bg1"/>
                </a:solidFill>
              </a:rPr>
              <a:t>до 24.09.1941.</a:t>
            </a:r>
          </a:p>
          <a:p>
            <a:r>
              <a:rPr lang="ru-RU" b="1" dirty="0">
                <a:solidFill>
                  <a:schemeClr val="bg1"/>
                </a:solidFill>
              </a:rPr>
              <a:t>финны, создав большое превосходство в силах и средствах на направлении главного </a:t>
            </a:r>
            <a:r>
              <a:rPr lang="ru-RU" b="1" dirty="0" smtClean="0">
                <a:solidFill>
                  <a:schemeClr val="bg1"/>
                </a:solidFill>
              </a:rPr>
              <a:t>удара), </a:t>
            </a:r>
            <a:r>
              <a:rPr lang="ru-RU" b="1" dirty="0">
                <a:solidFill>
                  <a:schemeClr val="bg1"/>
                </a:solidFill>
              </a:rPr>
              <a:t>05.09. овладели г. Олонец, достигли р. Свирь, перерезали Кировскую железную дорогу, 02.10. захватили Петрозаводск, но в наступлении на Медвежьегорском направлении успеха не достигли.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44375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0"/>
            <a:ext cx="10515600" cy="5595073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890"/>
            <a:ext cx="10515600" cy="55950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План по соединению германских и финских войск для создания второго кольца блокады вокруг Ленинграда был предотвращен. Активные действия войск Красной армии сковали более 20 дивизий противника, измотав и обескровив их. Потери советских войск в этой оборонительной операции </a:t>
            </a:r>
            <a:r>
              <a:rPr lang="ru-RU" sz="4000" b="1" dirty="0" smtClean="0"/>
              <a:t>составили свыше </a:t>
            </a:r>
            <a:r>
              <a:rPr lang="ru-RU" sz="4000" b="1" dirty="0"/>
              <a:t>67 тысяч </a:t>
            </a:r>
            <a:r>
              <a:rPr lang="ru-RU" sz="4000" b="1" dirty="0" smtClean="0"/>
              <a:t>солдат и </a:t>
            </a:r>
            <a:r>
              <a:rPr lang="ru-RU" sz="4000" dirty="0"/>
              <a:t>, </a:t>
            </a:r>
            <a:r>
              <a:rPr lang="ru-RU" sz="4000" b="1" dirty="0" smtClean="0"/>
              <a:t>санитарные войска </a:t>
            </a:r>
            <a:r>
              <a:rPr lang="ru-RU" sz="4000" b="1" dirty="0"/>
              <a:t>— около 69 тысяч </a:t>
            </a:r>
            <a:r>
              <a:rPr lang="ru-RU" sz="4000" b="1" dirty="0" smtClean="0"/>
              <a:t>человек.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62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5695" y="365125"/>
            <a:ext cx="4238104" cy="58118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1942 основные боевые действия </a:t>
            </a:r>
            <a:r>
              <a:rPr lang="ru-RU" b="1" dirty="0" smtClean="0">
                <a:solidFill>
                  <a:schemeClr val="bg1"/>
                </a:solidFill>
              </a:rPr>
              <a:t>переместились </a:t>
            </a: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море.</a:t>
            </a:r>
          </a:p>
          <a:p>
            <a:r>
              <a:rPr lang="ru-RU" b="1" dirty="0">
                <a:solidFill>
                  <a:schemeClr val="bg1"/>
                </a:solidFill>
              </a:rPr>
              <a:t>Значение Мурманска возросло после провала </a:t>
            </a: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ru-RU" b="1" dirty="0" smtClean="0">
                <a:solidFill>
                  <a:schemeClr val="bg1"/>
                </a:solidFill>
              </a:rPr>
              <a:t>блиц-</a:t>
            </a:r>
            <a:r>
              <a:rPr lang="ru-RU" b="1" dirty="0" err="1" smtClean="0">
                <a:solidFill>
                  <a:schemeClr val="bg1"/>
                </a:solidFill>
              </a:rPr>
              <a:t>крига</a:t>
            </a:r>
            <a:r>
              <a:rPr lang="en-US" b="1" dirty="0" smtClean="0">
                <a:solidFill>
                  <a:schemeClr val="bg1"/>
                </a:solidFill>
              </a:rPr>
              <a:t>” –</a:t>
            </a:r>
            <a:r>
              <a:rPr lang="ru-RU" b="1" dirty="0" smtClean="0">
                <a:solidFill>
                  <a:schemeClr val="bg1"/>
                </a:solidFill>
              </a:rPr>
              <a:t> плана молниеносной войны.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Противник сосредоточил свои усилия на разгроме Мурманска и его порта с </a:t>
            </a:r>
            <a:r>
              <a:rPr lang="ru-RU" b="1" dirty="0" smtClean="0">
                <a:solidFill>
                  <a:schemeClr val="bg1"/>
                </a:solidFill>
              </a:rPr>
              <a:t>воздуха.</a:t>
            </a:r>
          </a:p>
          <a:p>
            <a:r>
              <a:rPr lang="ru-RU" b="1" dirty="0">
                <a:solidFill>
                  <a:schemeClr val="bg1"/>
                </a:solidFill>
              </a:rPr>
              <a:t>Город был сожжен практически полностью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277495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175" y="1027905"/>
            <a:ext cx="4969624" cy="514905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 июне 1942 года за образцовое выполнение заданий правительства и проявленный героизм орденом Ленина награжден теплоход "Старый большевик", а трем членам его экипажа присвоено звание Героя Советского Союза.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5030584" cy="47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444" y="365125"/>
            <a:ext cx="4271356" cy="581183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орт </a:t>
            </a:r>
            <a:r>
              <a:rPr lang="ru-RU" sz="3200" b="1" dirty="0">
                <a:solidFill>
                  <a:schemeClr val="bg1"/>
                </a:solidFill>
              </a:rPr>
              <a:t>продолжал работу даже в тех условиях, которые позволили назвать Мурманск «</a:t>
            </a:r>
            <a:r>
              <a:rPr lang="ru-RU" sz="3200" b="1" dirty="0" smtClean="0">
                <a:solidFill>
                  <a:schemeClr val="bg1"/>
                </a:solidFill>
              </a:rPr>
              <a:t>городом-фронтом».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о </a:t>
            </a:r>
            <a:r>
              <a:rPr lang="ru-RU" sz="3200" b="1" dirty="0">
                <a:solidFill>
                  <a:schemeClr val="bg1"/>
                </a:solidFill>
              </a:rPr>
              <a:t>количеству сброшенных на город бомб Мурманск уступает только </a:t>
            </a:r>
            <a:r>
              <a:rPr lang="ru-RU" sz="3200" b="1" dirty="0" smtClean="0">
                <a:solidFill>
                  <a:schemeClr val="bg1"/>
                </a:solidFill>
              </a:rPr>
              <a:t>Сталинграду.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244244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064" y="365125"/>
            <a:ext cx="4387735" cy="58118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целью сковать силы противника, упредить его возможное наступление </a:t>
            </a: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Мурманском направлении была проведена частная </a:t>
            </a:r>
            <a:r>
              <a:rPr lang="ru-RU" b="1" dirty="0" err="1" smtClean="0">
                <a:solidFill>
                  <a:schemeClr val="bg1"/>
                </a:solidFill>
              </a:rPr>
              <a:t>Пикшуевская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наступательная </a:t>
            </a:r>
            <a:r>
              <a:rPr lang="ru-RU" b="1" dirty="0" smtClean="0">
                <a:solidFill>
                  <a:schemeClr val="bg1"/>
                </a:solidFill>
              </a:rPr>
              <a:t>операция.</a:t>
            </a:r>
          </a:p>
          <a:p>
            <a:r>
              <a:rPr lang="ru-RU" b="1" dirty="0">
                <a:solidFill>
                  <a:schemeClr val="bg1"/>
                </a:solidFill>
              </a:rPr>
              <a:t>Неумелое управление </a:t>
            </a:r>
            <a:r>
              <a:rPr lang="ru-RU" b="1" dirty="0" smtClean="0">
                <a:solidFill>
                  <a:schemeClr val="bg1"/>
                </a:solidFill>
              </a:rPr>
              <a:t>войсками, погодные </a:t>
            </a:r>
            <a:r>
              <a:rPr lang="ru-RU" b="1" dirty="0">
                <a:solidFill>
                  <a:schemeClr val="bg1"/>
                </a:solidFill>
              </a:rPr>
              <a:t>условия и недостаток в боеприпасах, </a:t>
            </a:r>
            <a:r>
              <a:rPr lang="ru-RU" b="1" dirty="0" smtClean="0">
                <a:solidFill>
                  <a:schemeClr val="bg1"/>
                </a:solidFill>
              </a:rPr>
              <a:t>привело </a:t>
            </a:r>
            <a:r>
              <a:rPr lang="ru-RU" b="1" dirty="0">
                <a:solidFill>
                  <a:schemeClr val="bg1"/>
                </a:solidFill>
              </a:rPr>
              <a:t>к огромным </a:t>
            </a:r>
            <a:r>
              <a:rPr lang="ru-RU" b="1" dirty="0" smtClean="0">
                <a:solidFill>
                  <a:schemeClr val="bg1"/>
                </a:solidFill>
              </a:rPr>
              <a:t>и потерям.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Проводившееся одновременно в секторе </a:t>
            </a:r>
            <a:r>
              <a:rPr lang="ru-RU" b="1" dirty="0" err="1">
                <a:solidFill>
                  <a:schemeClr val="bg1"/>
                </a:solidFill>
              </a:rPr>
              <a:t>Кестеньга</a:t>
            </a:r>
            <a:r>
              <a:rPr lang="ru-RU" b="1" dirty="0">
                <a:solidFill>
                  <a:schemeClr val="bg1"/>
                </a:solidFill>
              </a:rPr>
              <a:t>–Лоухи советское наступление также захлебнулось.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127863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5807710"/>
            <a:ext cx="6543502" cy="69284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Немецкая аэрофотосъемка аэродромов вдоль Кольского залива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196" y="198870"/>
            <a:ext cx="4171604" cy="63016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Первые самолеты люфтваффе появились над военно-морской базой Полярное еще днем 18 июня 1941 года. Это был разведывательный самолет. Днем 19 июня самолет был встречен заградительным огнем и счёл за благо повернуть в сторону своего аэродрома.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aralbum.ru/show/228389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" y="198870"/>
            <a:ext cx="6343996" cy="5442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7214" y="365125"/>
            <a:ext cx="3506585" cy="581183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апреля 1942 оборона Кандалакшского и </a:t>
            </a:r>
            <a:r>
              <a:rPr lang="ru-RU" b="1" dirty="0" err="1">
                <a:solidFill>
                  <a:schemeClr val="bg1"/>
                </a:solidFill>
              </a:rPr>
              <a:t>Ухтинского</a:t>
            </a:r>
            <a:r>
              <a:rPr lang="ru-RU" b="1" dirty="0">
                <a:solidFill>
                  <a:schemeClr val="bg1"/>
                </a:solidFill>
              </a:rPr>
              <a:t> направлений была возложена на вновь сформированную </a:t>
            </a:r>
            <a:r>
              <a:rPr lang="ru-RU" b="1" u="sng" dirty="0" smtClean="0">
                <a:solidFill>
                  <a:schemeClr val="bg1"/>
                </a:solidFill>
              </a:rPr>
              <a:t>19‑ю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u="sng" dirty="0" smtClean="0">
                <a:solidFill>
                  <a:schemeClr val="bg1"/>
                </a:solidFill>
              </a:rPr>
              <a:t>26‑ю </a:t>
            </a:r>
            <a:r>
              <a:rPr lang="ru-RU" b="1" dirty="0" smtClean="0">
                <a:solidFill>
                  <a:schemeClr val="bg1"/>
                </a:solidFill>
              </a:rPr>
              <a:t>армии.</a:t>
            </a:r>
          </a:p>
          <a:p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о характера боев остался </a:t>
            </a:r>
            <a:r>
              <a:rPr lang="ru-RU" b="1" dirty="0">
                <a:solidFill>
                  <a:schemeClr val="bg1"/>
                </a:solidFill>
              </a:rPr>
              <a:t>позиционными, затяжными, без заметных успехов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7009013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8662" y="365125"/>
            <a:ext cx="5435138" cy="58118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июля (31.07.) 1942 на полуостровах Рыбачий и Средний образован </a:t>
            </a:r>
            <a:r>
              <a:rPr lang="ru-RU" b="1" u="sng" dirty="0">
                <a:solidFill>
                  <a:schemeClr val="bg1"/>
                </a:solidFill>
              </a:rPr>
              <a:t>Северный оборонительный </a:t>
            </a:r>
            <a:r>
              <a:rPr lang="ru-RU" b="1" u="sng" dirty="0" smtClean="0">
                <a:solidFill>
                  <a:schemeClr val="bg1"/>
                </a:solidFill>
              </a:rPr>
              <a:t>район.</a:t>
            </a:r>
          </a:p>
          <a:p>
            <a:r>
              <a:rPr lang="ru-RU" b="1" dirty="0">
                <a:solidFill>
                  <a:schemeClr val="bg1"/>
                </a:solidFill>
              </a:rPr>
              <a:t>Находившиеся на полуостровах советские войска вели многотрудную, а в условиях Крайнего Севера крайне изнурительную, позиционную войну с австрийскими </a:t>
            </a:r>
            <a:r>
              <a:rPr lang="ru-RU" b="1" dirty="0" smtClean="0">
                <a:solidFill>
                  <a:schemeClr val="bg1"/>
                </a:solidFill>
              </a:rPr>
              <a:t>егерями.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Летом 1942 в помощь фронту </a:t>
            </a:r>
            <a:r>
              <a:rPr lang="ru-RU" b="1" dirty="0">
                <a:solidFill>
                  <a:schemeClr val="bg1"/>
                </a:solidFill>
              </a:rPr>
              <a:t>были созданы </a:t>
            </a:r>
            <a:r>
              <a:rPr lang="ru-RU" b="1" u="sng" dirty="0">
                <a:solidFill>
                  <a:schemeClr val="bg1"/>
                </a:solidFill>
              </a:rPr>
              <a:t>партизанские отряды</a:t>
            </a:r>
            <a:r>
              <a:rPr lang="ru-RU" b="1" dirty="0">
                <a:solidFill>
                  <a:schemeClr val="bg1"/>
                </a:solidFill>
              </a:rPr>
              <a:t> «Советский </a:t>
            </a:r>
            <a:r>
              <a:rPr lang="ru-RU" b="1" dirty="0" err="1">
                <a:solidFill>
                  <a:schemeClr val="bg1"/>
                </a:solidFill>
              </a:rPr>
              <a:t>Мурман</a:t>
            </a:r>
            <a:r>
              <a:rPr lang="ru-RU" b="1" dirty="0">
                <a:solidFill>
                  <a:schemeClr val="bg1"/>
                </a:solidFill>
              </a:rPr>
              <a:t>» и «Большевик Заполярья».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08046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0058" y="365125"/>
            <a:ext cx="4653741" cy="581183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Весь 1943 шла упорная борьба за господство в воздухе, которое в конечном итоге было завоевано советской </a:t>
            </a:r>
            <a:r>
              <a:rPr lang="ru-RU" b="1" dirty="0" smtClean="0">
                <a:solidFill>
                  <a:schemeClr val="bg1"/>
                </a:solidFill>
              </a:rPr>
              <a:t>авиацией </a:t>
            </a:r>
            <a:r>
              <a:rPr lang="ru-RU" b="1" dirty="0">
                <a:solidFill>
                  <a:schemeClr val="bg1"/>
                </a:solidFill>
              </a:rPr>
              <a:t>и приступил к операциям по уничтожению вражеских боевых и транспортных </a:t>
            </a:r>
            <a:r>
              <a:rPr lang="ru-RU" b="1" dirty="0" smtClean="0">
                <a:solidFill>
                  <a:schemeClr val="bg1"/>
                </a:solidFill>
              </a:rPr>
              <a:t>судов</a:t>
            </a:r>
            <a:r>
              <a:rPr lang="ru-RU" b="1" dirty="0">
                <a:solidFill>
                  <a:schemeClr val="bg1"/>
                </a:solidFill>
              </a:rPr>
              <a:t> — особенно отличились при выполнении этих задач экипажи подводных лодок и торпедных катеров.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6185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203" y="365125"/>
            <a:ext cx="5526595" cy="5811838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В 1944 в результате успешно проведенной советскими войсками </a:t>
            </a:r>
            <a:r>
              <a:rPr lang="ru-RU" sz="2600" b="1" dirty="0" err="1">
                <a:solidFill>
                  <a:schemeClr val="bg1"/>
                </a:solidFill>
              </a:rPr>
              <a:t>Выборгско</a:t>
            </a:r>
            <a:r>
              <a:rPr lang="ru-RU" sz="2600" b="1" dirty="0">
                <a:solidFill>
                  <a:schemeClr val="bg1"/>
                </a:solidFill>
              </a:rPr>
              <a:t>‑Петрозаводской операции </a:t>
            </a:r>
            <a:r>
              <a:rPr lang="ru-RU" sz="2600" b="1" dirty="0" smtClean="0">
                <a:solidFill>
                  <a:schemeClr val="bg1"/>
                </a:solidFill>
              </a:rPr>
              <a:t>10.06–09.08.1944, </a:t>
            </a:r>
            <a:r>
              <a:rPr lang="ru-RU" sz="2600" b="1" dirty="0">
                <a:solidFill>
                  <a:schemeClr val="bg1"/>
                </a:solidFill>
              </a:rPr>
              <a:t>приведшей к выходу Финляндии из </a:t>
            </a:r>
            <a:r>
              <a:rPr lang="ru-RU" sz="2600" b="1" dirty="0" smtClean="0">
                <a:solidFill>
                  <a:schemeClr val="bg1"/>
                </a:solidFill>
              </a:rPr>
              <a:t>войны.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Наступления </a:t>
            </a:r>
            <a:r>
              <a:rPr lang="ru-RU" sz="2600" b="1" dirty="0">
                <a:solidFill>
                  <a:schemeClr val="bg1"/>
                </a:solidFill>
              </a:rPr>
              <a:t>19‑й и 26‑й армий на Кандалакшском и </a:t>
            </a:r>
            <a:r>
              <a:rPr lang="ru-RU" sz="2600" b="1" dirty="0" err="1">
                <a:solidFill>
                  <a:schemeClr val="bg1"/>
                </a:solidFill>
              </a:rPr>
              <a:t>Ухтинском</a:t>
            </a:r>
            <a:r>
              <a:rPr lang="ru-RU" sz="2600" b="1" dirty="0">
                <a:solidFill>
                  <a:schemeClr val="bg1"/>
                </a:solidFill>
              </a:rPr>
              <a:t> направлениях </a:t>
            </a:r>
            <a:r>
              <a:rPr lang="ru-RU" sz="2600" b="1" dirty="0" smtClean="0">
                <a:solidFill>
                  <a:schemeClr val="bg1"/>
                </a:solidFill>
              </a:rPr>
              <a:t>были </a:t>
            </a:r>
            <a:r>
              <a:rPr lang="ru-RU" sz="2600" b="1" dirty="0">
                <a:solidFill>
                  <a:schemeClr val="bg1"/>
                </a:solidFill>
              </a:rPr>
              <a:t>успешными: 14.09.1944 был взят </a:t>
            </a:r>
            <a:r>
              <a:rPr lang="ru-RU" sz="2600" b="1" u="sng" dirty="0" smtClean="0">
                <a:solidFill>
                  <a:schemeClr val="bg1"/>
                </a:solidFill>
              </a:rPr>
              <a:t>Алакуртти.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26‑я армия, которой противостоял XVIII‑й немецкий горнострелковый корпус, к концу сентября продвинулась на 35 км в глубь территории Финляндии.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86812"/>
            <a:ext cx="4989002" cy="43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254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525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7 октября 1944 года Красная армия начала </a:t>
            </a:r>
            <a:r>
              <a:rPr lang="ru-RU" sz="4800" b="1" u="sng" dirty="0" err="1">
                <a:solidFill>
                  <a:srgbClr val="C00000"/>
                </a:solidFill>
              </a:rPr>
              <a:t>Петсамо-Киркенесскую</a:t>
            </a:r>
            <a:r>
              <a:rPr lang="ru-RU" sz="4800" b="1" u="sng" dirty="0">
                <a:solidFill>
                  <a:srgbClr val="C00000"/>
                </a:solidFill>
              </a:rPr>
              <a:t> наступательную </a:t>
            </a:r>
            <a:r>
              <a:rPr lang="ru-RU" sz="4800" b="1" u="sng" dirty="0" smtClean="0">
                <a:solidFill>
                  <a:srgbClr val="C00000"/>
                </a:solidFill>
              </a:rPr>
              <a:t>операцию </a:t>
            </a:r>
            <a:r>
              <a:rPr lang="ru-RU" sz="4800" b="1" dirty="0" smtClean="0">
                <a:solidFill>
                  <a:srgbClr val="C00000"/>
                </a:solidFill>
              </a:rPr>
              <a:t>войск </a:t>
            </a:r>
            <a:r>
              <a:rPr lang="ru-RU" sz="4800" b="1" dirty="0">
                <a:solidFill>
                  <a:srgbClr val="C00000"/>
                </a:solidFill>
              </a:rPr>
              <a:t>Карельского фронта и Северного флота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  <a:r>
              <a:rPr lang="ru-RU" sz="4800" b="1" dirty="0">
                <a:solidFill>
                  <a:srgbClr val="C00000"/>
                </a:solidFill>
              </a:rPr>
              <a:t> Немцы были выбиты с территории СССР, советские войска перешли границу Норвегии и начали ее освобождение от немецко-фашистских войск.</a:t>
            </a:r>
          </a:p>
        </p:txBody>
      </p:sp>
    </p:spTree>
    <p:extLst>
      <p:ext uri="{BB962C8B-B14F-4D97-AF65-F5344CB8AC3E}">
        <p14:creationId xmlns:p14="http://schemas.microsoft.com/office/powerpoint/2010/main" val="15816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1578" y="1690687"/>
            <a:ext cx="3922221" cy="448627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 Осло, </a:t>
            </a:r>
            <a:r>
              <a:rPr lang="ru-RU" b="1" dirty="0" err="1">
                <a:solidFill>
                  <a:schemeClr val="bg1"/>
                </a:solidFill>
              </a:rPr>
              <a:t>Киркенесе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Будё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Эльвенесе</a:t>
            </a:r>
            <a:r>
              <a:rPr lang="ru-RU" b="1" dirty="0">
                <a:solidFill>
                  <a:schemeClr val="bg1"/>
                </a:solidFill>
              </a:rPr>
              <a:t> и ряде других городов стоят памятники нашим воинам с надписью «Норвегия благодарит вас».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593378" cy="57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1" y="665019"/>
            <a:ext cx="5257799" cy="55196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Подвиги советских воинов и тружеников тыла на Кольской земле были по достоинству оценены Советским государством. Указом Президиума Верховного Совета СССР от 5 декабря 1944 года учреждена медаль "За оборону Советского Заполярья", которой были награждены более 300 тысяч защитников северных рубежей Отчизны и 24 тысячи трудящихся </a:t>
            </a:r>
            <a:r>
              <a:rPr lang="ru-RU" b="1" dirty="0" smtClean="0">
                <a:solidFill>
                  <a:schemeClr val="bg1"/>
                </a:solidFill>
              </a:rPr>
              <a:t>области.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6150"/>
            <a:ext cx="5257800" cy="44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681645"/>
            <a:ext cx="10600114" cy="5131836"/>
          </a:xfrm>
          <a:solidFill>
            <a:schemeClr val="bg1"/>
          </a:solidFill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1645"/>
            <a:ext cx="6493626" cy="5153568"/>
          </a:xfrm>
        </p:spPr>
      </p:pic>
      <p:sp>
        <p:nvSpPr>
          <p:cNvPr id="7" name="TextBox 6"/>
          <p:cNvSpPr txBox="1"/>
          <p:nvPr/>
        </p:nvSpPr>
        <p:spPr>
          <a:xfrm>
            <a:off x="7506392" y="2094806"/>
            <a:ext cx="3757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Спасибо Героям,</a:t>
            </a:r>
            <a:r>
              <a:rPr lang="ru-RU" sz="2800" dirty="0">
                <a:solidFill>
                  <a:srgbClr val="C00000"/>
                </a:solidFill>
              </a:rPr>
              <a:t>  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Спасибо Солдатам,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Что </a:t>
            </a:r>
            <a:r>
              <a:rPr lang="ru-RU" sz="2800" dirty="0" smtClean="0">
                <a:solidFill>
                  <a:srgbClr val="C00000"/>
                </a:solidFill>
              </a:rPr>
              <a:t>Мир </a:t>
            </a:r>
            <a:r>
              <a:rPr lang="ru-RU" sz="2800" dirty="0">
                <a:solidFill>
                  <a:srgbClr val="C00000"/>
                </a:solidFill>
              </a:rPr>
              <a:t>подарили, 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Тогда - в сорок </a:t>
            </a:r>
            <a:r>
              <a:rPr lang="ru-RU" sz="2800" dirty="0" smtClean="0">
                <a:solidFill>
                  <a:srgbClr val="C00000"/>
                </a:solidFill>
              </a:rPr>
              <a:t>пятом.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3"/>
            <a:ext cx="10515600" cy="549531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Великая Отечественная война в Заполярье началась в ночь с 22 июня 1941 года с массированных авиационных налётов на города, населённые пункты, промышленные объекты, погранзаставы и военно-морские базы.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014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5695" y="365125"/>
            <a:ext cx="4238104" cy="517115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b="1" dirty="0"/>
              <a:t>Для захвата земель Кольского полуострова со стороны Норвегии и Финляндии была создана немецкая армия «Норвегия</a:t>
            </a:r>
            <a:r>
              <a:rPr lang="ru-RU" b="1" dirty="0" smtClean="0"/>
              <a:t>». В </a:t>
            </a:r>
            <a:r>
              <a:rPr lang="ru-RU" b="1" dirty="0"/>
              <a:t>армии было 97 тыс. человек, 1037 орудий и миномётов, 106 танков. Эту армию поддерживала часть сил 5-го воздушного флота и Военно-морских сил Третьего Рейха.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Рисунок 3" descr="http://waralbum.ru/show/233733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6094613" cy="517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2604" y="365125"/>
            <a:ext cx="2991196" cy="58118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расчётам немецкого командования Мурманск должен был быть взят за несколько суток, так как захватчики имели двойное превосходство в живой силе и почти 4-кратное в авиации.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10844"/>
            <a:ext cx="7524404" cy="57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0465" y="365125"/>
            <a:ext cx="3473334" cy="581183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Финская Карельская армия имела задачей захват южных районов Карелии и Карельского перешейка и после выхода на рубеж р. Свирь в районе Ленинграда соединиться с войсками немецкой группы армий «Север».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19406"/>
            <a:ext cx="7042264" cy="58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4895"/>
            <a:ext cx="10515600" cy="546206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4895"/>
            <a:ext cx="10515600" cy="54620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Наступление гитлеровских войск на Севере шло сразу по нескольким направлениям: Мурманск, Кандалакша (выход к Белому морю с </a:t>
            </a:r>
            <a:r>
              <a:rPr lang="ru-RU" sz="4400" b="1" dirty="0" smtClean="0"/>
              <a:t>целью перерезать </a:t>
            </a:r>
            <a:r>
              <a:rPr lang="ru-RU" sz="4400" b="1" dirty="0"/>
              <a:t>Кировскую железную </a:t>
            </a:r>
            <a:r>
              <a:rPr lang="ru-RU" sz="4400" b="1" dirty="0" smtClean="0"/>
              <a:t>дорогу) </a:t>
            </a:r>
            <a:r>
              <a:rPr lang="ru-RU" sz="4400" b="1" dirty="0"/>
              <a:t>и Лоухи (железнодорожная станция на линии Ленинград - Мурманск на севере Карелии).</a:t>
            </a:r>
          </a:p>
        </p:txBody>
      </p:sp>
    </p:spTree>
    <p:extLst>
      <p:ext uri="{BB962C8B-B14F-4D97-AF65-F5344CB8AC3E}">
        <p14:creationId xmlns:p14="http://schemas.microsoft.com/office/powerpoint/2010/main" val="1778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9564" y="410844"/>
            <a:ext cx="4454235" cy="576611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Мурманск интересовал гитлеровцев как незамерзающий порт и крупная база Северного флота СССР. В дальнейшем планировался захват соседнего порта Архангельск, куда наши суда доставляли жизненно важные грузы с Дальнего востока, из Сибири - по рекам Енисею и Оби.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6563"/>
            <a:ext cx="6061363" cy="57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5942" y="365125"/>
            <a:ext cx="4337857" cy="58118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течение трех дней немецкая армия предпринимала попытки захватить Мурманск и уничтожить военные суда Северного Флота. Фашисты подвергли массированным бомбовым ударам погранзаставы, базы военного флота и населенные пункты, расположенные на Кольском полуострове.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617774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747</Words>
  <Application>Microsoft Office PowerPoint</Application>
  <PresentationFormat>Широкоэкранный</PresentationFormat>
  <Paragraphs>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Как сражалось Заполярье в годы Великой Отечественной войны</vt:lpstr>
      <vt:lpstr>Немецкая аэрофотосъемка аэродромов вдоль Кольского залива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Огромную роль в срыве немецкого наступления на Мурманск сыграл десант частей морской пехоты в губе Большая Западная Лица (1941).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сражалось Заполярье в годы Великой Отечественной войны</dc:title>
  <dc:creator>Admin</dc:creator>
  <cp:lastModifiedBy>Admin</cp:lastModifiedBy>
  <cp:revision>18</cp:revision>
  <dcterms:created xsi:type="dcterms:W3CDTF">2020-01-29T13:58:46Z</dcterms:created>
  <dcterms:modified xsi:type="dcterms:W3CDTF">2020-01-29T16:45:09Z</dcterms:modified>
</cp:coreProperties>
</file>