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6" r:id="rId10"/>
    <p:sldId id="272" r:id="rId11"/>
    <p:sldId id="269" r:id="rId12"/>
    <p:sldId id="270" r:id="rId13"/>
    <p:sldId id="271" r:id="rId14"/>
    <p:sldId id="267" r:id="rId15"/>
    <p:sldId id="264" r:id="rId16"/>
    <p:sldId id="265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607F-017A-4357-AE33-E4BB73715DB6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30FBC9-1495-428C-81E9-8410F31C09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607F-017A-4357-AE33-E4BB73715DB6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FBC9-1495-428C-81E9-8410F31C0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607F-017A-4357-AE33-E4BB73715DB6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FBC9-1495-428C-81E9-8410F31C0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EF607F-017A-4357-AE33-E4BB73715DB6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830FBC9-1495-428C-81E9-8410F31C09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607F-017A-4357-AE33-E4BB73715DB6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FBC9-1495-428C-81E9-8410F31C09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607F-017A-4357-AE33-E4BB73715DB6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FBC9-1495-428C-81E9-8410F31C09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FBC9-1495-428C-81E9-8410F31C09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607F-017A-4357-AE33-E4BB73715DB6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607F-017A-4357-AE33-E4BB73715DB6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FBC9-1495-428C-81E9-8410F31C09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607F-017A-4357-AE33-E4BB73715DB6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FBC9-1495-428C-81E9-8410F31C0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EF607F-017A-4357-AE33-E4BB73715DB6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30FBC9-1495-428C-81E9-8410F31C09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607F-017A-4357-AE33-E4BB73715DB6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30FBC9-1495-428C-81E9-8410F31C09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EEF607F-017A-4357-AE33-E4BB73715DB6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830FBC9-1495-428C-81E9-8410F31C09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0000"/>
                </a:solidFill>
              </a:rPr>
              <a:t>Тема года группы «На исследовательском меридиане» – «Великие полководцы России»</a:t>
            </a:r>
            <a:endParaRPr lang="ru-RU" sz="32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C:\Users\User\Desktop\P116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8325" y="1967095"/>
            <a:ext cx="4880817" cy="36612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57686" y="2643182"/>
            <a:ext cx="47863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Творческая работа </a:t>
            </a:r>
          </a:p>
          <a:p>
            <a:r>
              <a:rPr lang="ru-RU" sz="2800" dirty="0" err="1" smtClean="0"/>
              <a:t>Митракова</a:t>
            </a:r>
            <a:r>
              <a:rPr lang="ru-RU" sz="2800" dirty="0" smtClean="0"/>
              <a:t> Юрия: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Георгий Константинович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Жуков – Маршал Победы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Годы Великой отечественной войны</a:t>
            </a:r>
            <a:endParaRPr lang="ru-RU" dirty="0"/>
          </a:p>
        </p:txBody>
      </p:sp>
      <p:pic>
        <p:nvPicPr>
          <p:cNvPr id="9218" name="Picture 2" descr="H:\Маршал\фото Жукова\moscow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357298"/>
            <a:ext cx="6374356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28860" y="6000768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Битва за Москву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Годы Великой отечественной войны</a:t>
            </a:r>
            <a:endParaRPr lang="ru-RU" dirty="0"/>
          </a:p>
        </p:txBody>
      </p:sp>
      <p:pic>
        <p:nvPicPr>
          <p:cNvPr id="7170" name="Picture 2" descr="H:\Маршал\фото Жукова\x_eef7a0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7620000" cy="4286250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Годы Великой отечественной войны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5011341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</a:rPr>
              <a:t>После командования Западным фронтом генерал армии Жуков был послан под Сталинград, где ему было поручено немедленно организовать контрудары по врагу…</a:t>
            </a:r>
            <a:endParaRPr lang="ru-RU" dirty="0"/>
          </a:p>
        </p:txBody>
      </p:sp>
      <p:pic>
        <p:nvPicPr>
          <p:cNvPr id="8194" name="Picture 2" descr="H:\Маршал\фото Жукова\562919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00174"/>
            <a:ext cx="5429288" cy="3408875"/>
          </a:xfrm>
          <a:prstGeom prst="rect">
            <a:avLst/>
          </a:prstGeom>
          <a:noFill/>
        </p:spPr>
      </p:pic>
    </p:spTree>
  </p:cSld>
  <p:clrMapOvr>
    <a:masterClrMapping/>
  </p:clrMapOvr>
  <p:transition advTm="1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Годы Великой отечественной войны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07207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</a:rPr>
              <a:t>…и в ходе коренного перелома во всей войне Г.К. Жуков - один из организаторов победы под Сталинградом - </a:t>
            </a:r>
            <a:r>
              <a:rPr lang="ru-RU" sz="2400" dirty="0" smtClean="0">
                <a:solidFill>
                  <a:srgbClr val="FF0000"/>
                </a:solidFill>
              </a:rPr>
              <a:t>в январе 1943 г. </a:t>
            </a:r>
            <a:r>
              <a:rPr lang="ru-RU" sz="2400" dirty="0" smtClean="0">
                <a:solidFill>
                  <a:srgbClr val="000000"/>
                </a:solidFill>
              </a:rPr>
              <a:t>успешно провел операцию «Искра», в ходе которой была наконец пробита брешь в блокаде Ленинграда.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10243" name="Picture 3" descr="H:\Маршал\фото Жукова\oborona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5953168" cy="3571900"/>
          </a:xfrm>
          <a:prstGeom prst="rect">
            <a:avLst/>
          </a:prstGeom>
          <a:noFill/>
        </p:spPr>
      </p:pic>
    </p:spTree>
  </p:cSld>
  <p:clrMapOvr>
    <a:masterClrMapping/>
  </p:clrMapOvr>
  <p:transition advTm="18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Годы Великой отечественной войны</a:t>
            </a:r>
            <a:endParaRPr lang="ru-RU" dirty="0"/>
          </a:p>
        </p:txBody>
      </p:sp>
      <p:pic>
        <p:nvPicPr>
          <p:cNvPr id="4098" name="Picture 2" descr="H:\Маршал\фото Жукова\Оборона_Ленинграда,_фрагмент_экспозиции,_Москв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6858000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6000768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Бои за Ленинград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Годы Великой отечественной войны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4572008"/>
            <a:ext cx="8072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</a:rPr>
              <a:t>Уже в первые дни вражеского вторжения Жуков организовал на Юго-Западном фронте контрудар силами нескольких механизированных корпусов в районе города Броды. </a:t>
            </a:r>
            <a:r>
              <a:rPr lang="ru-RU" sz="2400" dirty="0" smtClean="0">
                <a:solidFill>
                  <a:srgbClr val="FF0000"/>
                </a:solidFill>
              </a:rPr>
              <a:t>Это было первое крупное танковое сражение с начала Второй мировой войны.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:\Маршал\фото Жукова\t-34_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357298"/>
            <a:ext cx="6094476" cy="3182112"/>
          </a:xfrm>
          <a:prstGeom prst="rect">
            <a:avLst/>
          </a:prstGeom>
          <a:noFill/>
        </p:spPr>
      </p:pic>
    </p:spTree>
  </p:cSld>
  <p:clrMapOvr>
    <a:masterClrMapping/>
  </p:clrMapOvr>
  <p:transition advTm="18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Годы Великой отечественной войны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4857760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</a:rPr>
              <a:t>При прорыве блокады Ленинграда в </a:t>
            </a:r>
            <a:r>
              <a:rPr lang="ru-RU" sz="2400" dirty="0" smtClean="0">
                <a:solidFill>
                  <a:srgbClr val="FF0000"/>
                </a:solidFill>
              </a:rPr>
              <a:t>1943 году </a:t>
            </a:r>
            <a:r>
              <a:rPr lang="ru-RU" sz="2400" dirty="0" smtClean="0">
                <a:solidFill>
                  <a:srgbClr val="000000"/>
                </a:solidFill>
              </a:rPr>
              <a:t>Маршал Советского Союза Жуков координировал действия войск двух фронтов – Ленинградского и </a:t>
            </a:r>
            <a:r>
              <a:rPr lang="ru-RU" sz="2400" dirty="0" err="1" smtClean="0">
                <a:solidFill>
                  <a:srgbClr val="000000"/>
                </a:solidFill>
              </a:rPr>
              <a:t>Волховского</a:t>
            </a:r>
            <a:r>
              <a:rPr lang="ru-RU" sz="2400" dirty="0" smtClean="0">
                <a:solidFill>
                  <a:srgbClr val="000000"/>
                </a:solidFill>
              </a:rPr>
              <a:t>.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Операция завершилась полным успехом.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H:\Маршал\фото Жукова\1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357298"/>
            <a:ext cx="5638034" cy="3450826"/>
          </a:xfrm>
          <a:prstGeom prst="rect">
            <a:avLst/>
          </a:prstGeom>
          <a:noFill/>
        </p:spPr>
      </p:pic>
    </p:spTree>
  </p:cSld>
  <p:clrMapOvr>
    <a:masterClrMapping/>
  </p:clrMapOvr>
  <p:transition advTm="19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Годы Великой отечественной войны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4857760"/>
            <a:ext cx="857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</a:rPr>
              <a:t>В Курской битве </a:t>
            </a:r>
            <a:r>
              <a:rPr lang="ru-RU" sz="2400" dirty="0" smtClean="0">
                <a:solidFill>
                  <a:srgbClr val="FF0000"/>
                </a:solidFill>
              </a:rPr>
              <a:t>в июле 1943 г.</a:t>
            </a:r>
            <a:r>
              <a:rPr lang="ru-RU" sz="2400" dirty="0" smtClean="0">
                <a:solidFill>
                  <a:srgbClr val="000000"/>
                </a:solidFill>
              </a:rPr>
              <a:t> Жуков координировал действия войск на южном фланге и добился решительной победы. Успехи летом-осенью </a:t>
            </a:r>
            <a:r>
              <a:rPr lang="ru-RU" sz="2400" dirty="0" smtClean="0">
                <a:solidFill>
                  <a:srgbClr val="FF0000"/>
                </a:solidFill>
              </a:rPr>
              <a:t>1943 г.</a:t>
            </a:r>
            <a:r>
              <a:rPr lang="ru-RU" sz="2400" dirty="0" smtClean="0">
                <a:solidFill>
                  <a:srgbClr val="000000"/>
                </a:solidFill>
              </a:rPr>
              <a:t> завершили коренной перелом в Великой Отечественной войне.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11266" name="Picture 2" descr="https://im1-tub-ru.yandex.net/i?id=c9258b084fce2b1607ed152e905e161c&amp;n=33&amp;h=215&amp;w=3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357298"/>
            <a:ext cx="6092496" cy="3429024"/>
          </a:xfrm>
          <a:prstGeom prst="rect">
            <a:avLst/>
          </a:prstGeom>
          <a:noFill/>
        </p:spPr>
      </p:pic>
    </p:spTree>
  </p:cSld>
  <p:clrMapOvr>
    <a:masterClrMapping/>
  </p:clrMapOvr>
  <p:transition advTm="19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Годы Великой отечественной войны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215074" y="1428736"/>
            <a:ext cx="26432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Жуков руководил проведением крупнейшей наступательной операцией Красной Армии </a:t>
            </a:r>
            <a:r>
              <a:rPr lang="ru-RU" sz="2400" dirty="0" smtClean="0">
                <a:solidFill>
                  <a:srgbClr val="FF0000"/>
                </a:solidFill>
              </a:rPr>
              <a:t>в 1944 г. </a:t>
            </a:r>
            <a:r>
              <a:rPr lang="ru-RU" sz="2400" dirty="0" smtClean="0">
                <a:solidFill>
                  <a:srgbClr val="000000"/>
                </a:solidFill>
              </a:rPr>
              <a:t>- «Багратион», в результате которой была освобождена Белоруссия.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10244" name="Picture 4" descr="http://cpacibodedu.ru/uploads/posts/2015-01/f57d595acf811037273786d527ca2b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5756513" cy="3912668"/>
          </a:xfrm>
          <a:prstGeom prst="rect">
            <a:avLst/>
          </a:prstGeom>
          <a:noFill/>
        </p:spPr>
      </p:pic>
    </p:spTree>
  </p:cSld>
  <p:clrMapOvr>
    <a:masterClrMapping/>
  </p:clrMapOvr>
  <p:transition advTm="14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Годы Великой отечественной войны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00694" y="1357298"/>
            <a:ext cx="34290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Главным условием успеха стало изучение данных разведки и отработка взаимодействия наступавших войск. Белорусская операция, ставшая шедевром советского военного искусства, еще больше подняла авторитет Жукова как выдающегося полководца.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6" name="Picture 2" descr="https://im0-tub-ru.yandex.net/i?id=fa1854e365f7635b31ea7efd1fcef68f&amp;n=33&amp;h=215&amp;w=2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5143504" cy="3857652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285860"/>
            <a:ext cx="7758138" cy="971544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Георгий Константинович Жуков –                                   Маршал Победы. </a:t>
            </a:r>
            <a:r>
              <a:rPr lang="ru-RU" sz="2000" dirty="0">
                <a:solidFill>
                  <a:srgbClr val="000000"/>
                </a:solidFill>
              </a:rPr>
              <a:t>(1896-1974)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942996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Великие полководцы России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4" name="Рисунок 3" descr="02-0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643182"/>
            <a:ext cx="2786082" cy="39277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7686" y="4500570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</a:rPr>
              <a:t>ГАПОУ МО «Кандалакшский индустриальный колледж»</a:t>
            </a:r>
          </a:p>
          <a:p>
            <a:r>
              <a:rPr lang="ru-RU" sz="2000" dirty="0" smtClean="0">
                <a:solidFill>
                  <a:srgbClr val="000000"/>
                </a:solidFill>
              </a:rPr>
              <a:t>Выполнил: </a:t>
            </a:r>
            <a:r>
              <a:rPr lang="ru-RU" sz="2000" dirty="0" err="1" smtClean="0">
                <a:solidFill>
                  <a:srgbClr val="000000"/>
                </a:solidFill>
              </a:rPr>
              <a:t>Митраков</a:t>
            </a:r>
            <a:r>
              <a:rPr lang="ru-RU" sz="2000" dirty="0" smtClean="0">
                <a:solidFill>
                  <a:srgbClr val="000000"/>
                </a:solidFill>
              </a:rPr>
              <a:t> Юрий.</a:t>
            </a:r>
          </a:p>
          <a:p>
            <a:r>
              <a:rPr lang="ru-RU" sz="2000" dirty="0" smtClean="0">
                <a:solidFill>
                  <a:srgbClr val="000000"/>
                </a:solidFill>
              </a:rPr>
              <a:t>Руководитель: Зелинская А. И. – педагог дополнительного образования.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7686" y="2714620"/>
            <a:ext cx="392909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solidFill>
                  <a:srgbClr val="FF0000"/>
                </a:solidFill>
              </a:rPr>
              <a:t>Четырежды Герой Советского Союза, кавалер двух орденов «Победа», множества других советских и иностранных орденов и медалей</a:t>
            </a:r>
            <a:r>
              <a:rPr lang="ru-RU" sz="2200" dirty="0" smtClean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advTm="22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Годы Великой отечественной войны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643538" y="1214422"/>
            <a:ext cx="35004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В октябре 1944 г. </a:t>
            </a:r>
            <a:r>
              <a:rPr lang="ru-RU" sz="2400" dirty="0" smtClean="0">
                <a:solidFill>
                  <a:srgbClr val="000000"/>
                </a:solidFill>
              </a:rPr>
              <a:t>Сталин назначил Жукова, до этого возглавлявшего Первый Украинский фронт, командующим Первым Белорусским фронтом, который должен был наступать  на Берлин. </a:t>
            </a:r>
            <a:r>
              <a:rPr lang="ru-RU" sz="2400" dirty="0" smtClean="0">
                <a:solidFill>
                  <a:srgbClr val="FF0000"/>
                </a:solidFill>
              </a:rPr>
              <a:t>В январе 1945</a:t>
            </a:r>
            <a:r>
              <a:rPr lang="ru-RU" sz="2400" dirty="0" smtClean="0">
                <a:solidFill>
                  <a:srgbClr val="000000"/>
                </a:solidFill>
              </a:rPr>
              <a:t> силы Первого Белорусского фронта заняли Польшу и вышли на Одер.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8193" name="Picture 1" descr="H:\Маршал\фото Жукова\14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5155137" cy="4405881"/>
          </a:xfrm>
          <a:prstGeom prst="rect">
            <a:avLst/>
          </a:prstGeom>
          <a:noFill/>
        </p:spPr>
      </p:pic>
    </p:spTree>
  </p:cSld>
  <p:clrMapOvr>
    <a:masterClrMapping/>
  </p:clrMapOvr>
  <p:transition advTm="22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Годы Великой отечественной войны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429256" y="1285860"/>
            <a:ext cx="35004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Завершающие бои Великой Отечественной были чрезвычайно кровопролитными. Столицу Германии защищали не только немцы, но и эсэсовцы из разных стран. </a:t>
            </a:r>
            <a:r>
              <a:rPr lang="ru-RU" sz="2400" dirty="0" smtClean="0">
                <a:solidFill>
                  <a:srgbClr val="FF0000"/>
                </a:solidFill>
              </a:rPr>
              <a:t>Ко 2 мая </a:t>
            </a:r>
            <a:r>
              <a:rPr lang="ru-RU" sz="2400" dirty="0" smtClean="0">
                <a:solidFill>
                  <a:srgbClr val="000000"/>
                </a:solidFill>
              </a:rPr>
              <a:t>части Первого Белорусского фронта, совместно с Первым Украинским фронтом овладели Берлином.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2050" name="Picture 2" descr="H:\Маршал\фото Жукова\54bf2670d4efe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4667282" cy="3500462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Годы Великой отечественной войны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5429264"/>
            <a:ext cx="8858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Красный флаг был водружен над Рейхстагом. </a:t>
            </a:r>
            <a:r>
              <a:rPr lang="ru-RU" sz="2400" dirty="0" smtClean="0">
                <a:solidFill>
                  <a:srgbClr val="FF0000"/>
                </a:solidFill>
              </a:rPr>
              <a:t>8 мая 1945 </a:t>
            </a:r>
            <a:r>
              <a:rPr lang="ru-RU" sz="2400" dirty="0" smtClean="0">
                <a:solidFill>
                  <a:srgbClr val="000000"/>
                </a:solidFill>
              </a:rPr>
              <a:t>Жуков от имени Верховного главнокомандования Красной Армии принял безоговорочную капитуляцию Германии.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285860"/>
            <a:ext cx="5752887" cy="4071966"/>
          </a:xfrm>
          <a:prstGeom prst="rect">
            <a:avLst/>
          </a:prstGeom>
          <a:noFill/>
        </p:spPr>
      </p:pic>
    </p:spTree>
  </p:cSld>
  <p:clrMapOvr>
    <a:masterClrMapping/>
  </p:clrMapOvr>
  <p:transition advTm="18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Маршал Победы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2132" y="1571612"/>
            <a:ext cx="32861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Как полководец суворовской школы, маршал Жуков всегда был внимателен к солдатам, их снабжению и настроению, большое внимание уделял разведке на всех уровнях. 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5" name="Рисунок 4" descr="Маршал Победы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478634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034" y="5429264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Среди простых солдат на передовой было распространено поверье - там, где появляется Жуков - там скоро будет наступление.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23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После Великой Отечественной войны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28" y="1428736"/>
            <a:ext cx="39290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Со времени окончания войны до весны</a:t>
            </a:r>
            <a:r>
              <a:rPr lang="ru-RU" sz="2400" dirty="0" smtClean="0">
                <a:solidFill>
                  <a:srgbClr val="FF0000"/>
                </a:solidFill>
              </a:rPr>
              <a:t> 1946 </a:t>
            </a:r>
            <a:r>
              <a:rPr lang="ru-RU" sz="2400" dirty="0" smtClean="0">
                <a:solidFill>
                  <a:srgbClr val="000000"/>
                </a:solidFill>
              </a:rPr>
              <a:t>Жуков возглавлял Советскую военную администрацию в Германии. 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	Летом </a:t>
            </a:r>
            <a:r>
              <a:rPr lang="ru-RU" sz="2400" dirty="0" smtClean="0">
                <a:solidFill>
                  <a:srgbClr val="FF0000"/>
                </a:solidFill>
              </a:rPr>
              <a:t>1946 г.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маршал был смещен с поста главкома, выведен из ЦК партии и отправлен руководить Одесским военным округом.</a:t>
            </a:r>
          </a:p>
          <a:p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5" name="Picture 1" descr="H:\Маршал\фото Жукова\wr-720.sh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4714908" cy="4000528"/>
          </a:xfrm>
          <a:prstGeom prst="rect">
            <a:avLst/>
          </a:prstGeom>
          <a:noFill/>
        </p:spPr>
      </p:pic>
    </p:spTree>
  </p:cSld>
  <p:clrMapOvr>
    <a:masterClrMapping/>
  </p:clrMapOvr>
  <p:transition advTm="21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После Великой Отечественной войны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5008" y="1643050"/>
            <a:ext cx="32147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В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1948 г.</a:t>
            </a:r>
            <a:r>
              <a:rPr lang="ru-RU" sz="2400" dirty="0" smtClean="0">
                <a:solidFill>
                  <a:srgbClr val="000000"/>
                </a:solidFill>
              </a:rPr>
              <a:t> получил назначение командующего Уральским округом . </a:t>
            </a:r>
            <a:r>
              <a:rPr lang="ru-RU" sz="2400" dirty="0" smtClean="0">
                <a:solidFill>
                  <a:srgbClr val="FF0000"/>
                </a:solidFill>
              </a:rPr>
              <a:t>В феврале 1955</a:t>
            </a:r>
            <a:r>
              <a:rPr lang="ru-RU" sz="2400" dirty="0" smtClean="0">
                <a:solidFill>
                  <a:srgbClr val="000000"/>
                </a:solidFill>
              </a:rPr>
              <a:t> Жукова Вернули из политического изгнания. Он был назначен на пост министра обороны.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5122" name="Picture 2" descr="http://slavyanskaya-kultura.ru/images/0(7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5238750" cy="3714751"/>
          </a:xfrm>
          <a:prstGeom prst="rect">
            <a:avLst/>
          </a:prstGeom>
          <a:noFill/>
        </p:spPr>
      </p:pic>
    </p:spTree>
  </p:cSld>
  <p:clrMapOvr>
    <a:masterClrMapping/>
  </p:clrMapOvr>
  <p:transition advTm="17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После Великой Отечественной войны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86446" y="2000240"/>
            <a:ext cx="29289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С 1957 года </a:t>
            </a:r>
            <a:r>
              <a:rPr lang="ru-RU" sz="2400" dirty="0" smtClean="0">
                <a:solidFill>
                  <a:srgbClr val="000000"/>
                </a:solidFill>
              </a:rPr>
              <a:t>маршал Жуков  провел последующие 17 лет жизни на пенсии.  Умер </a:t>
            </a:r>
            <a:r>
              <a:rPr lang="ru-RU" sz="2400" dirty="0" smtClean="0">
                <a:solidFill>
                  <a:srgbClr val="FF0000"/>
                </a:solidFill>
              </a:rPr>
              <a:t>18  июня 1974 г.</a:t>
            </a:r>
            <a:r>
              <a:rPr lang="ru-RU" sz="2400" dirty="0" smtClean="0">
                <a:solidFill>
                  <a:srgbClr val="000000"/>
                </a:solidFill>
              </a:rPr>
              <a:t> – не сломленный никакими врагами.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5" name="Рисунок 4" descr="С дочерьм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485778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85852" y="5500702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</a:rPr>
              <a:t>Г. К. Жуков с дочерьми</a:t>
            </a:r>
            <a:endParaRPr lang="ru-RU" dirty="0" smtClean="0">
              <a:solidFill>
                <a:srgbClr val="0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Заключение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29322" y="1857364"/>
            <a:ext cx="2928958" cy="3416320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В истории Георгий Константинович Жуков  по-прежнему остается одним из главных символов нашей Победы в Великой Отечественной войне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H:\Маршал\фото Жукова\конь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5334039" cy="4000529"/>
          </a:xfrm>
          <a:prstGeom prst="rect">
            <a:avLst/>
          </a:prstGeom>
          <a:noFill/>
        </p:spPr>
      </p:pic>
      <p:sp>
        <p:nvSpPr>
          <p:cNvPr id="7" name="Рамка 6"/>
          <p:cNvSpPr/>
          <p:nvPr/>
        </p:nvSpPr>
        <p:spPr>
          <a:xfrm>
            <a:off x="5786446" y="1714488"/>
            <a:ext cx="3143240" cy="3669190"/>
          </a:xfrm>
          <a:prstGeom prst="frame">
            <a:avLst>
              <a:gd name="adj1" fmla="val 36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21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52400"/>
            <a:ext cx="7972452" cy="1276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Даты жизни и деятельности                 Г. К. Жукова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026" name="Picture 2" descr="F:\Маршал\фото Жукова\0_9bc3_96557ce_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2428892" cy="35719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43240" y="1500174"/>
            <a:ext cx="56436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</a:rPr>
              <a:t>Родился </a:t>
            </a:r>
            <a:r>
              <a:rPr lang="ru-RU" sz="2000" dirty="0">
                <a:solidFill>
                  <a:srgbClr val="000000"/>
                </a:solidFill>
              </a:rPr>
              <a:t>в калужской деревне </a:t>
            </a:r>
            <a:r>
              <a:rPr lang="ru-RU" sz="2000" dirty="0" err="1">
                <a:solidFill>
                  <a:srgbClr val="000000"/>
                </a:solidFill>
              </a:rPr>
              <a:t>Стрелковка</a:t>
            </a:r>
            <a:r>
              <a:rPr lang="ru-RU" sz="2000" dirty="0">
                <a:solidFill>
                  <a:srgbClr val="000000"/>
                </a:solidFill>
              </a:rPr>
              <a:t> (ныне Жуково) в простой крестьянской </a:t>
            </a:r>
            <a:r>
              <a:rPr lang="ru-RU" sz="2000" dirty="0" smtClean="0">
                <a:solidFill>
                  <a:srgbClr val="000000"/>
                </a:solidFill>
              </a:rPr>
              <a:t>семье. </a:t>
            </a:r>
            <a:endParaRPr lang="ru-RU" sz="2000" dirty="0">
              <a:solidFill>
                <a:srgbClr val="000000"/>
              </a:solidFill>
            </a:endParaRPr>
          </a:p>
          <a:p>
            <a:r>
              <a:rPr lang="ru-RU" sz="2000" dirty="0" smtClean="0">
                <a:solidFill>
                  <a:srgbClr val="000000"/>
                </a:solidFill>
              </a:rPr>
              <a:t>	</a:t>
            </a:r>
            <a:r>
              <a:rPr lang="ru-RU" sz="2000" dirty="0" smtClean="0">
                <a:solidFill>
                  <a:srgbClr val="FF0000"/>
                </a:solidFill>
              </a:rPr>
              <a:t>В 1903 – 1906 гг. </a:t>
            </a:r>
            <a:r>
              <a:rPr lang="ru-RU" sz="2000" dirty="0" smtClean="0">
                <a:solidFill>
                  <a:srgbClr val="000000"/>
                </a:solidFill>
              </a:rPr>
              <a:t>учился в церковно-приходской школе.</a:t>
            </a:r>
          </a:p>
          <a:p>
            <a:r>
              <a:rPr lang="ru-RU" sz="2000" dirty="0">
                <a:solidFill>
                  <a:srgbClr val="000000"/>
                </a:solidFill>
              </a:rPr>
              <a:t>	</a:t>
            </a:r>
            <a:r>
              <a:rPr lang="ru-RU" sz="2000" dirty="0" smtClean="0">
                <a:solidFill>
                  <a:srgbClr val="FF0000"/>
                </a:solidFill>
              </a:rPr>
              <a:t>В 1907 - 1913 гг. </a:t>
            </a:r>
            <a:r>
              <a:rPr lang="ru-RU" sz="2000" dirty="0" smtClean="0">
                <a:solidFill>
                  <a:srgbClr val="000000"/>
                </a:solidFill>
              </a:rPr>
              <a:t>– обучался скорняжному  ремеслу в Москве.</a:t>
            </a:r>
          </a:p>
          <a:p>
            <a:r>
              <a:rPr lang="ru-RU" sz="2000" dirty="0">
                <a:solidFill>
                  <a:srgbClr val="000000"/>
                </a:solidFill>
              </a:rPr>
              <a:t>	</a:t>
            </a:r>
            <a:r>
              <a:rPr lang="ru-RU" sz="2000" dirty="0" smtClean="0">
                <a:solidFill>
                  <a:srgbClr val="FF0000"/>
                </a:solidFill>
              </a:rPr>
              <a:t>В 1915 г</a:t>
            </a:r>
            <a:r>
              <a:rPr lang="ru-RU" sz="2000" dirty="0" smtClean="0">
                <a:solidFill>
                  <a:srgbClr val="000000"/>
                </a:solidFill>
              </a:rPr>
              <a:t>. </a:t>
            </a:r>
            <a:r>
              <a:rPr lang="ru-RU" sz="2000" dirty="0">
                <a:solidFill>
                  <a:srgbClr val="000000"/>
                </a:solidFill>
              </a:rPr>
              <a:t>б</a:t>
            </a:r>
            <a:r>
              <a:rPr lang="ru-RU" sz="2000" dirty="0" smtClean="0">
                <a:solidFill>
                  <a:srgbClr val="000000"/>
                </a:solidFill>
              </a:rPr>
              <a:t>ыл призван в армию в кавалерию.</a:t>
            </a:r>
          </a:p>
          <a:p>
            <a:r>
              <a:rPr lang="ru-RU" sz="2000" dirty="0">
                <a:solidFill>
                  <a:srgbClr val="000000"/>
                </a:solidFill>
              </a:rPr>
              <a:t>	</a:t>
            </a:r>
            <a:r>
              <a:rPr lang="ru-RU" sz="2000" dirty="0" smtClean="0">
                <a:solidFill>
                  <a:srgbClr val="FF0000"/>
                </a:solidFill>
              </a:rPr>
              <a:t>В 1916 г</a:t>
            </a:r>
            <a:r>
              <a:rPr lang="ru-RU" sz="2000" dirty="0" smtClean="0">
                <a:solidFill>
                  <a:srgbClr val="000000"/>
                </a:solidFill>
              </a:rPr>
              <a:t>. </a:t>
            </a:r>
            <a:r>
              <a:rPr lang="ru-RU" sz="2000" dirty="0">
                <a:solidFill>
                  <a:srgbClr val="000000"/>
                </a:solidFill>
              </a:rPr>
              <a:t>с</a:t>
            </a:r>
            <a:r>
              <a:rPr lang="ru-RU" sz="2000" dirty="0" smtClean="0">
                <a:solidFill>
                  <a:srgbClr val="000000"/>
                </a:solidFill>
              </a:rPr>
              <a:t>тал унтер-офицером.</a:t>
            </a:r>
          </a:p>
          <a:p>
            <a:r>
              <a:rPr lang="ru-RU" sz="2000" dirty="0">
                <a:solidFill>
                  <a:srgbClr val="000000"/>
                </a:solidFill>
              </a:rPr>
              <a:t>	</a:t>
            </a:r>
            <a:r>
              <a:rPr lang="ru-RU" sz="2000" dirty="0" smtClean="0">
                <a:solidFill>
                  <a:srgbClr val="FF0000"/>
                </a:solidFill>
              </a:rPr>
              <a:t>В 1917 г. </a:t>
            </a:r>
            <a:r>
              <a:rPr lang="ru-RU" sz="2000" dirty="0">
                <a:solidFill>
                  <a:srgbClr val="000000"/>
                </a:solidFill>
              </a:rPr>
              <a:t>б</a:t>
            </a:r>
            <a:r>
              <a:rPr lang="ru-RU" sz="2000" dirty="0" smtClean="0">
                <a:solidFill>
                  <a:srgbClr val="000000"/>
                </a:solidFill>
              </a:rPr>
              <a:t>ыл избран председателем эскадронного солдатского комитета.</a:t>
            </a:r>
          </a:p>
          <a:p>
            <a:r>
              <a:rPr lang="ru-RU" sz="2000" dirty="0">
                <a:solidFill>
                  <a:srgbClr val="000000"/>
                </a:solidFill>
              </a:rPr>
              <a:t>	</a:t>
            </a:r>
            <a:r>
              <a:rPr lang="ru-RU" sz="2000" dirty="0" smtClean="0">
                <a:solidFill>
                  <a:srgbClr val="FF0000"/>
                </a:solidFill>
              </a:rPr>
              <a:t>В1918 г.</a:t>
            </a:r>
            <a:r>
              <a:rPr lang="ru-RU" sz="2000" dirty="0" smtClean="0">
                <a:solidFill>
                  <a:srgbClr val="000000"/>
                </a:solidFill>
              </a:rPr>
              <a:t> вступил в Красную Армию. 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 Даты жизни и деятельности                 Г. К. Жукова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2050" name="Picture 2" descr="F:\Маршал\фото Жукова\жуков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2500330" cy="35335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86050" y="1428736"/>
            <a:ext cx="607219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</a:rPr>
              <a:t>	</a:t>
            </a:r>
            <a:r>
              <a:rPr lang="ru-RU" sz="2000" dirty="0" smtClean="0">
                <a:solidFill>
                  <a:srgbClr val="FF0000"/>
                </a:solidFill>
              </a:rPr>
              <a:t>В 1918-1920 гг. </a:t>
            </a:r>
            <a:r>
              <a:rPr lang="ru-RU" sz="2000" dirty="0" smtClean="0">
                <a:solidFill>
                  <a:srgbClr val="000000"/>
                </a:solidFill>
              </a:rPr>
              <a:t>сражался против войск А. И. </a:t>
            </a:r>
            <a:r>
              <a:rPr lang="ru-RU" sz="2000" dirty="0" err="1" smtClean="0">
                <a:solidFill>
                  <a:srgbClr val="000000"/>
                </a:solidFill>
              </a:rPr>
              <a:t>Денигина</a:t>
            </a:r>
            <a:r>
              <a:rPr lang="ru-RU" sz="2000" dirty="0" smtClean="0">
                <a:solidFill>
                  <a:srgbClr val="000000"/>
                </a:solidFill>
              </a:rPr>
              <a:t> и П. Н. Врангеля и был награжден орденом Красного Знамени, Вступил в ряды РКП(б). </a:t>
            </a:r>
            <a:endParaRPr lang="ru-RU" sz="2000" dirty="0">
              <a:solidFill>
                <a:srgbClr val="000000"/>
              </a:solidFill>
            </a:endParaRPr>
          </a:p>
          <a:p>
            <a:r>
              <a:rPr lang="ru-RU" sz="2000" dirty="0" smtClean="0">
                <a:solidFill>
                  <a:srgbClr val="000000"/>
                </a:solidFill>
              </a:rPr>
              <a:t>	Высшего военного образования Жуков не получил. Его заменило природное дарование.</a:t>
            </a:r>
          </a:p>
          <a:p>
            <a:r>
              <a:rPr lang="ru-RU" sz="2000" dirty="0">
                <a:solidFill>
                  <a:srgbClr val="000000"/>
                </a:solidFill>
              </a:rPr>
              <a:t>	</a:t>
            </a:r>
            <a:r>
              <a:rPr lang="ru-RU" sz="2000" dirty="0" smtClean="0">
                <a:solidFill>
                  <a:srgbClr val="FF0000"/>
                </a:solidFill>
              </a:rPr>
              <a:t>В 1920 г. </a:t>
            </a:r>
            <a:r>
              <a:rPr lang="ru-RU" sz="2000" dirty="0" smtClean="0">
                <a:solidFill>
                  <a:srgbClr val="000000"/>
                </a:solidFill>
              </a:rPr>
              <a:t>окончил кавалерийские курсы.</a:t>
            </a:r>
          </a:p>
          <a:p>
            <a:r>
              <a:rPr lang="ru-RU" sz="2000" dirty="0">
                <a:solidFill>
                  <a:srgbClr val="000000"/>
                </a:solidFill>
              </a:rPr>
              <a:t>	</a:t>
            </a:r>
            <a:r>
              <a:rPr lang="ru-RU" sz="2000" dirty="0" smtClean="0">
                <a:solidFill>
                  <a:srgbClr val="FF0000"/>
                </a:solidFill>
              </a:rPr>
              <a:t>В 1923 г.</a:t>
            </a:r>
            <a:r>
              <a:rPr lang="ru-RU" sz="2000" dirty="0" smtClean="0">
                <a:solidFill>
                  <a:srgbClr val="000000"/>
                </a:solidFill>
              </a:rPr>
              <a:t> стал командиром кавалерийского полка. </a:t>
            </a:r>
          </a:p>
          <a:p>
            <a:r>
              <a:rPr lang="ru-RU" sz="2000" dirty="0">
                <a:solidFill>
                  <a:srgbClr val="000000"/>
                </a:solidFill>
              </a:rPr>
              <a:t>	</a:t>
            </a:r>
            <a:r>
              <a:rPr lang="ru-RU" sz="2000" dirty="0" smtClean="0">
                <a:solidFill>
                  <a:srgbClr val="FF0000"/>
                </a:solidFill>
              </a:rPr>
              <a:t>В 1929 – 1930 гг. </a:t>
            </a:r>
            <a:r>
              <a:rPr lang="ru-RU" sz="2000" dirty="0" smtClean="0">
                <a:solidFill>
                  <a:srgbClr val="000000"/>
                </a:solidFill>
              </a:rPr>
              <a:t>прошел курс высшего начальствующего состава. </a:t>
            </a:r>
          </a:p>
          <a:p>
            <a:r>
              <a:rPr lang="ru-RU" sz="2000" dirty="0">
                <a:solidFill>
                  <a:srgbClr val="000000"/>
                </a:solidFill>
              </a:rPr>
              <a:t>	</a:t>
            </a:r>
            <a:r>
              <a:rPr lang="ru-RU" sz="2000" dirty="0" smtClean="0">
                <a:solidFill>
                  <a:srgbClr val="FF0000"/>
                </a:solidFill>
              </a:rPr>
              <a:t>В 1931 г. </a:t>
            </a:r>
            <a:r>
              <a:rPr lang="ru-RU" sz="2000" dirty="0" smtClean="0">
                <a:solidFill>
                  <a:srgbClr val="000000"/>
                </a:solidFill>
              </a:rPr>
              <a:t>назначается на должность помощника инспектора кавалерии РККА.</a:t>
            </a:r>
          </a:p>
          <a:p>
            <a:r>
              <a:rPr lang="ru-RU" sz="2000" dirty="0">
                <a:solidFill>
                  <a:srgbClr val="000000"/>
                </a:solidFill>
              </a:rPr>
              <a:t>	М</a:t>
            </a:r>
            <a:r>
              <a:rPr lang="ru-RU" sz="2000" dirty="0" smtClean="0">
                <a:solidFill>
                  <a:srgbClr val="000000"/>
                </a:solidFill>
              </a:rPr>
              <a:t>ного работает над своим личным и политическим развитием.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37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 Даты жизни и деятельности                 Г. К. Жукова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28992" y="1500174"/>
            <a:ext cx="49292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	</a:t>
            </a:r>
            <a:r>
              <a:rPr lang="ru-RU" sz="2000" dirty="0" smtClean="0">
                <a:solidFill>
                  <a:srgbClr val="FF0000"/>
                </a:solidFill>
              </a:rPr>
              <a:t>В 1933 – 1937 гг. </a:t>
            </a:r>
            <a:r>
              <a:rPr lang="ru-RU" sz="2000" dirty="0" smtClean="0">
                <a:solidFill>
                  <a:srgbClr val="000000"/>
                </a:solidFill>
              </a:rPr>
              <a:t>стал командиром бригады, 4-ой кавалерийской дивизии.</a:t>
            </a:r>
          </a:p>
          <a:p>
            <a:r>
              <a:rPr lang="ru-RU" sz="2000" dirty="0">
                <a:solidFill>
                  <a:srgbClr val="000000"/>
                </a:solidFill>
              </a:rPr>
              <a:t>	</a:t>
            </a:r>
            <a:r>
              <a:rPr lang="ru-RU" sz="2000" dirty="0" smtClean="0">
                <a:solidFill>
                  <a:srgbClr val="FF0000"/>
                </a:solidFill>
              </a:rPr>
              <a:t> С 1937 г.</a:t>
            </a:r>
            <a:r>
              <a:rPr lang="ru-RU" sz="2000" dirty="0" smtClean="0">
                <a:solidFill>
                  <a:srgbClr val="000000"/>
                </a:solidFill>
              </a:rPr>
              <a:t> – командир 3-го кавалерийского корпуса.</a:t>
            </a:r>
          </a:p>
          <a:p>
            <a:r>
              <a:rPr lang="ru-RU" sz="2000" dirty="0">
                <a:solidFill>
                  <a:srgbClr val="000000"/>
                </a:solidFill>
              </a:rPr>
              <a:t>	</a:t>
            </a:r>
            <a:r>
              <a:rPr lang="ru-RU" sz="2000" dirty="0" smtClean="0">
                <a:solidFill>
                  <a:srgbClr val="FF0000"/>
                </a:solidFill>
              </a:rPr>
              <a:t>С 1938 г. </a:t>
            </a:r>
            <a:r>
              <a:rPr lang="ru-RU" sz="2000" dirty="0" smtClean="0">
                <a:solidFill>
                  <a:srgbClr val="000000"/>
                </a:solidFill>
              </a:rPr>
              <a:t>– командир 6-го кавалерийского корпуса РККА. </a:t>
            </a:r>
            <a:endParaRPr lang="ru-RU" sz="2000" dirty="0">
              <a:solidFill>
                <a:srgbClr val="000000"/>
              </a:solidFill>
            </a:endParaRPr>
          </a:p>
          <a:p>
            <a:r>
              <a:rPr lang="ru-RU" sz="2000" dirty="0" smtClean="0">
                <a:solidFill>
                  <a:srgbClr val="000000"/>
                </a:solidFill>
              </a:rPr>
              <a:t>	</a:t>
            </a:r>
            <a:r>
              <a:rPr lang="ru-RU" sz="2000" dirty="0" smtClean="0">
                <a:solidFill>
                  <a:srgbClr val="FF0000"/>
                </a:solidFill>
              </a:rPr>
              <a:t>В июле 1938 г</a:t>
            </a:r>
            <a:r>
              <a:rPr lang="ru-RU" sz="2000" dirty="0">
                <a:solidFill>
                  <a:srgbClr val="FF0000"/>
                </a:solidFill>
              </a:rPr>
              <a:t>.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н</a:t>
            </a:r>
            <a:r>
              <a:rPr lang="ru-RU" sz="2000" dirty="0" smtClean="0">
                <a:solidFill>
                  <a:srgbClr val="000000"/>
                </a:solidFill>
              </a:rPr>
              <a:t>азначается заместителем командующим войсками Белорусского военного округа.</a:t>
            </a:r>
          </a:p>
          <a:p>
            <a:r>
              <a:rPr lang="ru-RU" sz="2000" dirty="0">
                <a:solidFill>
                  <a:srgbClr val="000000"/>
                </a:solidFill>
              </a:rPr>
              <a:t>	</a:t>
            </a:r>
            <a:r>
              <a:rPr lang="ru-RU" sz="2000" dirty="0" smtClean="0">
                <a:solidFill>
                  <a:srgbClr val="FF0000"/>
                </a:solidFill>
              </a:rPr>
              <a:t>В 1939 г.</a:t>
            </a:r>
            <a:r>
              <a:rPr lang="ru-RU" sz="2000" dirty="0" smtClean="0">
                <a:solidFill>
                  <a:srgbClr val="000000"/>
                </a:solidFill>
              </a:rPr>
              <a:t> назначен командующим первой армейской группой советских войск в Монголии.</a:t>
            </a:r>
          </a:p>
          <a:p>
            <a:r>
              <a:rPr lang="ru-RU" sz="2000" dirty="0">
                <a:solidFill>
                  <a:srgbClr val="000000"/>
                </a:solidFill>
              </a:rPr>
              <a:t>	</a:t>
            </a:r>
            <a:r>
              <a:rPr lang="ru-RU" sz="2000" dirty="0" smtClean="0">
                <a:solidFill>
                  <a:srgbClr val="FF0000"/>
                </a:solidFill>
              </a:rPr>
              <a:t>29 августа 1939 г.</a:t>
            </a:r>
            <a:r>
              <a:rPr lang="ru-RU" sz="2000" dirty="0" smtClean="0">
                <a:solidFill>
                  <a:srgbClr val="000000"/>
                </a:solidFill>
              </a:rPr>
              <a:t> был удостоен «Золотой Звезды»Героя за разгром японских войск на р. Халхин-Гол (МНР).</a:t>
            </a:r>
          </a:p>
        </p:txBody>
      </p:sp>
      <p:pic>
        <p:nvPicPr>
          <p:cNvPr id="9" name="Содержимое 8" descr="1920е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285752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9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 Даты жизни и деятельности                 Г. К. Жукова</a:t>
            </a:r>
            <a:endParaRPr lang="ru-RU" dirty="0"/>
          </a:p>
        </p:txBody>
      </p:sp>
      <p:pic>
        <p:nvPicPr>
          <p:cNvPr id="6" name="Picture 2" descr="F:\Маршал\фото Жукова\0715Zhukov_ins_1515829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2743219" cy="38576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71802" y="1500174"/>
            <a:ext cx="56436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	</a:t>
            </a:r>
            <a:r>
              <a:rPr lang="ru-RU" sz="2400" dirty="0" smtClean="0">
                <a:solidFill>
                  <a:srgbClr val="FF0000"/>
                </a:solidFill>
              </a:rPr>
              <a:t>В 1940 г</a:t>
            </a:r>
            <a:r>
              <a:rPr lang="ru-RU" sz="2400" dirty="0" smtClean="0">
                <a:solidFill>
                  <a:srgbClr val="000000"/>
                </a:solidFill>
              </a:rPr>
              <a:t>. удостоен звания «Генерал армии» и назначен командующим войсками Киевским особым военным округом. </a:t>
            </a:r>
          </a:p>
          <a:p>
            <a:r>
              <a:rPr lang="ru-RU" sz="2400" dirty="0">
                <a:solidFill>
                  <a:srgbClr val="000000"/>
                </a:solidFill>
              </a:rPr>
              <a:t>	</a:t>
            </a:r>
            <a:r>
              <a:rPr lang="ru-RU" sz="2400" dirty="0" smtClean="0">
                <a:solidFill>
                  <a:srgbClr val="FF0000"/>
                </a:solidFill>
              </a:rPr>
              <a:t>С января по июль 1941 г.</a:t>
            </a:r>
            <a:r>
              <a:rPr lang="ru-RU" sz="2400" dirty="0" smtClean="0">
                <a:solidFill>
                  <a:srgbClr val="000000"/>
                </a:solidFill>
              </a:rPr>
              <a:t> выполняет обязанности начальника Генерального штаба и заместителя народного комиссара обороны СССР</a:t>
            </a:r>
            <a:r>
              <a:rPr lang="ru-RU" sz="2400" dirty="0" smtClean="0">
                <a:solidFill>
                  <a:srgbClr val="000000"/>
                </a:solidFill>
              </a:rPr>
              <a:t>.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>
                <a:solidFill>
                  <a:srgbClr val="FF0000"/>
                </a:solidFill>
              </a:rPr>
              <a:t>	</a:t>
            </a:r>
            <a:r>
              <a:rPr lang="ru-RU" sz="2400" dirty="0" smtClean="0">
                <a:solidFill>
                  <a:srgbClr val="FF0000"/>
                </a:solidFill>
              </a:rPr>
              <a:t> 23 июня 1941 г. </a:t>
            </a:r>
            <a:r>
              <a:rPr lang="ru-RU" sz="2400" dirty="0" smtClean="0">
                <a:solidFill>
                  <a:srgbClr val="000000"/>
                </a:solidFill>
              </a:rPr>
              <a:t>назначается членом Ставки </a:t>
            </a:r>
            <a:r>
              <a:rPr lang="ru-RU" sz="2400" dirty="0">
                <a:solidFill>
                  <a:srgbClr val="000000"/>
                </a:solidFill>
              </a:rPr>
              <a:t>В</a:t>
            </a:r>
            <a:r>
              <a:rPr lang="ru-RU" sz="2400" dirty="0" smtClean="0">
                <a:solidFill>
                  <a:srgbClr val="000000"/>
                </a:solidFill>
              </a:rPr>
              <a:t>ерховного Главнокомандования.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3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Годы Великой отечественной войны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Битва за Москву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242889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00364" y="1571612"/>
            <a:ext cx="59293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Полководческий талант Г. К. Жукова раскрылся в годы Великой Отечественной войны.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23 июня 1941 г. </a:t>
            </a:r>
            <a:r>
              <a:rPr lang="ru-RU" sz="2400" dirty="0" smtClean="0">
                <a:solidFill>
                  <a:srgbClr val="000000"/>
                </a:solidFill>
              </a:rPr>
              <a:t>он назначается членом Ставки Верховного Главнокомандования.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В августе 1942 г. </a:t>
            </a:r>
            <a:r>
              <a:rPr lang="ru-RU" sz="2400" dirty="0" smtClean="0">
                <a:solidFill>
                  <a:srgbClr val="000000"/>
                </a:solidFill>
              </a:rPr>
              <a:t>- первым заместителем народного комиссара обороны СССР и заместителем Верховного Главнокомандующего И.В. Сталина.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2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Годы Великой отечественной войны</a:t>
            </a:r>
            <a:endParaRPr lang="ru-RU" dirty="0"/>
          </a:p>
        </p:txBody>
      </p:sp>
      <p:pic>
        <p:nvPicPr>
          <p:cNvPr id="6146" name="Picture 2" descr="H:\Маршал\фото Жукова\foto59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4476782" cy="3357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71736" y="5214950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Битва за Москву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147" name="Picture 3" descr="H:\Маршал\фото Жукова\641d4498-4c09-4caf-96a4-378e07db07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500174"/>
            <a:ext cx="4476781" cy="3357586"/>
          </a:xfrm>
          <a:prstGeom prst="rect">
            <a:avLst/>
          </a:prstGeom>
          <a:noFill/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Годы Великой отечественной войны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4929198"/>
            <a:ext cx="71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</a:rPr>
              <a:t>В битве за Москву </a:t>
            </a:r>
            <a:r>
              <a:rPr lang="ru-RU" sz="2400" dirty="0" smtClean="0">
                <a:solidFill>
                  <a:srgbClr val="FF0000"/>
                </a:solidFill>
              </a:rPr>
              <a:t>1941-1942 гг. </a:t>
            </a:r>
            <a:r>
              <a:rPr lang="ru-RU" sz="2400" dirty="0" smtClean="0">
                <a:solidFill>
                  <a:srgbClr val="000000"/>
                </a:solidFill>
              </a:rPr>
              <a:t>военные  части  под руководством Жукова отстояли столицу и успешно разгромили противника в ходе контрнаступления.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5122" name="Picture 2" descr="H:\Маршал\фото Жукова\oborona-moskv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357298"/>
            <a:ext cx="5572164" cy="3553265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">
      <a:dk1>
        <a:srgbClr val="9EB060"/>
      </a:dk1>
      <a:lt1>
        <a:srgbClr val="FFFFFF"/>
      </a:lt1>
      <a:dk2>
        <a:srgbClr val="9EB060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742</Words>
  <Application>Microsoft Office PowerPoint</Application>
  <PresentationFormat>Экран (4:3)</PresentationFormat>
  <Paragraphs>85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Бумажная</vt:lpstr>
      <vt:lpstr>Тема года группы «На исследовательском меридиане» – «Великие полководцы России»</vt:lpstr>
      <vt:lpstr>Великие полководцы России</vt:lpstr>
      <vt:lpstr>Даты жизни и деятельности                 Г. К. Жукова</vt:lpstr>
      <vt:lpstr> Даты жизни и деятельности                 Г. К. Жукова</vt:lpstr>
      <vt:lpstr> Даты жизни и деятельности                 Г. К. Жукова</vt:lpstr>
      <vt:lpstr> Даты жизни и деятельности                 Г. К. Жукова</vt:lpstr>
      <vt:lpstr>Годы Великой отечественной войны</vt:lpstr>
      <vt:lpstr>Годы Великой отечественной войны</vt:lpstr>
      <vt:lpstr>Годы Великой отечественной войны</vt:lpstr>
      <vt:lpstr>Годы Великой отечественной войны</vt:lpstr>
      <vt:lpstr>Годы Великой отечественной войны</vt:lpstr>
      <vt:lpstr>Годы Великой отечественной войны</vt:lpstr>
      <vt:lpstr>Годы Великой отечественной войны</vt:lpstr>
      <vt:lpstr>Годы Великой отечественной войны</vt:lpstr>
      <vt:lpstr>Годы Великой отечественной войны</vt:lpstr>
      <vt:lpstr>Годы Великой отечественной войны</vt:lpstr>
      <vt:lpstr>Годы Великой отечественной войны</vt:lpstr>
      <vt:lpstr>Годы Великой отечественной войны</vt:lpstr>
      <vt:lpstr>Годы Великой отечественной войны</vt:lpstr>
      <vt:lpstr>Годы Великой отечественной войны</vt:lpstr>
      <vt:lpstr>Годы Великой отечественной войны</vt:lpstr>
      <vt:lpstr>Годы Великой отечественной войны</vt:lpstr>
      <vt:lpstr>Маршал Победы</vt:lpstr>
      <vt:lpstr>После Великой Отечественной войны</vt:lpstr>
      <vt:lpstr>После Великой Отечественной войны</vt:lpstr>
      <vt:lpstr>После Великой Отечественной войны</vt:lpstr>
      <vt:lpstr>Заключение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Великие полководцы России</dc:title>
  <dc:creator>User</dc:creator>
  <cp:lastModifiedBy>User</cp:lastModifiedBy>
  <cp:revision>65</cp:revision>
  <dcterms:created xsi:type="dcterms:W3CDTF">2017-01-14T11:55:45Z</dcterms:created>
  <dcterms:modified xsi:type="dcterms:W3CDTF">2017-01-23T15:13:55Z</dcterms:modified>
</cp:coreProperties>
</file>