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2" r:id="rId2"/>
    <p:sldId id="259" r:id="rId3"/>
    <p:sldId id="260" r:id="rId4"/>
    <p:sldId id="265" r:id="rId5"/>
    <p:sldId id="261" r:id="rId6"/>
    <p:sldId id="266" r:id="rId7"/>
    <p:sldId id="264" r:id="rId8"/>
    <p:sldId id="263" r:id="rId9"/>
    <p:sldId id="268" r:id="rId10"/>
    <p:sldId id="267" r:id="rId11"/>
    <p:sldId id="269" r:id="rId12"/>
    <p:sldId id="272" r:id="rId13"/>
    <p:sldId id="270" r:id="rId14"/>
    <p:sldId id="271" r:id="rId15"/>
    <p:sldId id="273" r:id="rId16"/>
    <p:sldId id="275" r:id="rId17"/>
    <p:sldId id="277" r:id="rId18"/>
    <p:sldId id="274" r:id="rId19"/>
    <p:sldId id="276" r:id="rId20"/>
    <p:sldId id="279" r:id="rId21"/>
    <p:sldId id="280" r:id="rId22"/>
    <p:sldId id="283" r:id="rId23"/>
    <p:sldId id="282" r:id="rId24"/>
    <p:sldId id="285" r:id="rId25"/>
    <p:sldId id="278" r:id="rId26"/>
    <p:sldId id="284" r:id="rId27"/>
    <p:sldId id="286" r:id="rId28"/>
    <p:sldId id="281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3" r:id="rId37"/>
    <p:sldId id="296" r:id="rId38"/>
    <p:sldId id="297" r:id="rId39"/>
    <p:sldId id="300" r:id="rId40"/>
    <p:sldId id="299" r:id="rId41"/>
    <p:sldId id="301" r:id="rId42"/>
    <p:sldId id="298" r:id="rId43"/>
    <p:sldId id="287" r:id="rId44"/>
    <p:sldId id="258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186C6-C2FE-459B-83C0-BA950D8A0FB1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2EB4F-38EA-4FF5-B371-926F728C6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5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FEAFE-D4CA-4320-8938-362189AE08B2}" type="slidenum">
              <a:rPr lang="en-US" altLang="ru-RU" smtClean="0"/>
              <a:pPr/>
              <a:t>21</a:t>
            </a:fld>
            <a:endParaRPr lang="en-US" alt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682625"/>
            <a:ext cx="5938838" cy="3341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123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0A27C-21D8-4768-AE30-7B437785A37A}" type="slidenum">
              <a:rPr lang="en-US" altLang="ru-RU" smtClean="0"/>
              <a:pPr/>
              <a:t>24</a:t>
            </a:fld>
            <a:endParaRPr lang="en-US" alt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90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630EA8-6E99-4844-81FB-B286C660A38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65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8835A-BE0E-42D2-8459-7B3881425B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4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794E4-6727-4A39-92FD-B59382EF5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37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9B48B4-7D7D-4398-BE50-537390E15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20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6208F-7057-458A-AD0D-8CFC616ED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7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57A94-4B83-4270-A88A-FF4E1819B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23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348FC-CDC8-4651-B179-75840271BF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48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8DDF8-65AD-4992-AC25-26AB7FFA7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36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5B64B-0C5D-4BB7-A5E8-FA96AB0022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1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82736-0185-4CDE-BA67-400AB1C72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40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67D1A-AA01-4E87-8427-650D49340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97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7DBB6-000D-4097-B2FD-BE81EF1D06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56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2BF0360-1CB3-4DEE-B847-FFA03C7BA0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190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2872" y="292099"/>
            <a:ext cx="8007927" cy="3282374"/>
          </a:xfrm>
        </p:spPr>
        <p:txBody>
          <a:bodyPr/>
          <a:lstStyle/>
          <a:p>
            <a:pPr algn="ctr"/>
            <a:br>
              <a:rPr lang="ru-RU" altLang="ru-RU" sz="4800" b="1" dirty="0"/>
            </a:br>
            <a:br>
              <a:rPr lang="ru-RU" altLang="ru-RU" sz="4800" b="1" dirty="0"/>
            </a:br>
            <a:br>
              <a:rPr lang="ru-RU" altLang="ru-RU" sz="4800" b="1" dirty="0"/>
            </a:br>
            <a:r>
              <a:rPr lang="ru-RU" altLang="ru-RU" sz="4800" b="1" dirty="0"/>
              <a:t>РАННЕЕ ВЫЯВЛЕНИЕ </a:t>
            </a:r>
            <a:br>
              <a:rPr lang="ru-RU" altLang="ru-RU" sz="4800" b="1" dirty="0"/>
            </a:br>
            <a:r>
              <a:rPr lang="ru-RU" altLang="ru-RU" sz="4800" b="1" dirty="0"/>
              <a:t>И </a:t>
            </a:r>
            <a:br>
              <a:rPr lang="ru-RU" altLang="ru-RU" sz="4800" b="1" dirty="0"/>
            </a:br>
            <a:r>
              <a:rPr lang="ru-RU" altLang="ru-RU" sz="4800" b="1" dirty="0"/>
              <a:t>ПРЕДУПРЕЖДЕНИЕ НАРКОМАНИИ </a:t>
            </a:r>
            <a:r>
              <a:rPr lang="ru-RU" altLang="ru-RU" sz="2800" b="1" i="1" dirty="0"/>
              <a:t>(ЗАВИСИМОСТЕЙ)</a:t>
            </a:r>
            <a:br>
              <a:rPr lang="ru-RU" altLang="ru-RU" sz="2800" b="1" i="1" dirty="0"/>
            </a:br>
            <a:r>
              <a:rPr lang="ru-RU" altLang="ru-RU" sz="4800" b="1" dirty="0"/>
              <a:t>СРЕДИ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156601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0858"/>
            <a:ext cx="8229600" cy="161414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Для чего мы собрались?</a:t>
            </a:r>
            <a:endParaRPr lang="ru-RU" altLang="ru-RU" sz="48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1. Лучше понять подростковый возраст и больше узнать о профилактике рисков.</a:t>
            </a:r>
          </a:p>
          <a:p>
            <a:pPr marL="0" lvl="0" indent="0">
              <a:buNone/>
            </a:pPr>
            <a:endParaRPr lang="ru-RU" sz="11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2. Обсудить основные риски употребления ПАВ и зависимостей у детей   и подростков.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2328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004685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Спросите себя:</a:t>
            </a:r>
            <a:br>
              <a:rPr 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1040" y="982287"/>
            <a:ext cx="10972800" cy="41148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чем увлекается, интересуется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Есть ли у Вас общие с ребенком увлечения?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сильно огорчает и радует Вашего ребенка?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Бывают ли у Вашего ребенка резкие перепады настроения?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сколько времени в день проводит Ваш ребенок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Интернете?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Ограничиваете ли Вы время, которое Ваш ребенок проводит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за компьютером, планшетом, в телефоне?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Установлен ли «Родительский контроль» у Вас на домашнем компьютере?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на какие сайты чаще всего «заходит»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Является ли Ваш ребенок участником каких-либо групп и сообществ в Интернете?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это группа, сообщество безопасны?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60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162627"/>
          </a:xfrm>
        </p:spPr>
        <p:txBody>
          <a:bodyPr/>
          <a:lstStyle/>
          <a:p>
            <a:pPr eaLnBrk="1" hangingPunct="1"/>
            <a:r>
              <a:rPr lang="ru-RU" altLang="ru-RU" sz="3200" b="1" i="1" dirty="0">
                <a:solidFill>
                  <a:srgbClr val="FFFF00"/>
                </a:solidFill>
                <a:latin typeface="a_MonumentoTitul" pitchFamily="18" charset="-52"/>
              </a:rPr>
              <a:t>Что происходит</a:t>
            </a:r>
            <a:br>
              <a:rPr lang="ru-RU" altLang="ru-RU" sz="3200" b="1" i="1" dirty="0">
                <a:solidFill>
                  <a:srgbClr val="FFFF00"/>
                </a:solidFill>
                <a:latin typeface="a_MonumentoTitul" pitchFamily="18" charset="-52"/>
              </a:rPr>
            </a:br>
            <a:r>
              <a:rPr lang="ru-RU" altLang="ru-RU" sz="3200" b="1" i="1" dirty="0">
                <a:solidFill>
                  <a:srgbClr val="FFFF00"/>
                </a:solidFill>
                <a:latin typeface="a_MonumentoTitul" pitchFamily="18" charset="-52"/>
              </a:rPr>
              <a:t>в подростковом возрасте?</a:t>
            </a:r>
            <a:br>
              <a:rPr lang="en-US" alt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2728" y="1389610"/>
            <a:ext cx="10972800" cy="4786745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физиологические и психологические изменения;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формирование собственных взглядов </a:t>
            </a:r>
            <a:r>
              <a:rPr lang="ru-RU" sz="2400" b="1" i="1" dirty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поиск своего «Я»;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ведущая потребность </a:t>
            </a:r>
            <a:r>
              <a:rPr lang="ru-RU" sz="2400" b="1" i="1" dirty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 самоутверждении;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критичное отношение к наставлениям взрослых;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изменения в отношениях со взрослыми и сверстниками;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активная жизнь перемещается из дома во внешний мир.</a:t>
            </a:r>
          </a:p>
          <a:p>
            <a:endParaRPr lang="ru-RU" dirty="0"/>
          </a:p>
        </p:txBody>
      </p:sp>
      <p:pic>
        <p:nvPicPr>
          <p:cNvPr id="4" name="Рисунок 3" descr="2 ID-100103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49026"/>
            <a:ext cx="4662280" cy="30683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901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996373"/>
          </a:xfrm>
        </p:spPr>
        <p:txBody>
          <a:bodyPr/>
          <a:lstStyle/>
          <a:p>
            <a:pPr algn="ctr"/>
            <a:r>
              <a:rPr lang="ru-RU" altLang="ru-RU" sz="3200" b="1" i="1" dirty="0">
                <a:solidFill>
                  <a:srgbClr val="FFFF00"/>
                </a:solidFill>
                <a:latin typeface="a_MonumentoTitul" pitchFamily="18" charset="-52"/>
              </a:rPr>
              <a:t>Почему подростки уязвимы?</a:t>
            </a:r>
            <a:br>
              <a:rPr lang="en-US" alt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9847" y="973975"/>
            <a:ext cx="10972800" cy="41148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 знают, как реализовать свои потребности, желания;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нет четких жизненных целей и ценностей;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очень значимо признание сверстников;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плохо устойчивы в ситуации стресса;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мало жизненного опыта;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отрицают авторитеты;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бескомпромиссны.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 rotWithShape="1">
          <a:blip r:embed="rId2" cstate="print"/>
          <a:srcRect l="15228" r="-1"/>
          <a:stretch/>
        </p:blipFill>
        <p:spPr bwMode="auto">
          <a:xfrm>
            <a:off x="6857603" y="2959332"/>
            <a:ext cx="4483002" cy="36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0696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954809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Что может стать угрозой?</a:t>
            </a:r>
            <a:br>
              <a:rPr lang="en-US" alt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047404"/>
            <a:ext cx="10972800" cy="261019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1.   </a:t>
            </a: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Жизненные обстоятельства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или ситуации, которые подросток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воспринимает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как невыносимо трудные,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непреодолимые.</a:t>
            </a:r>
          </a:p>
          <a:p>
            <a:pPr marL="457200" indent="-457200" eaLnBrk="1" hangingPunct="1">
              <a:buAutoNum type="arabicPeriod"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AutoNum type="arabicPeriod"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ID-100148084.jpg"/>
          <p:cNvPicPr>
            <a:picLocks noChangeAspect="1"/>
          </p:cNvPicPr>
          <p:nvPr/>
        </p:nvPicPr>
        <p:blipFill>
          <a:blip r:embed="rId2" cstate="print"/>
          <a:srcRect l="7869" r="7657"/>
          <a:stretch>
            <a:fillRect/>
          </a:stretch>
        </p:blipFill>
        <p:spPr>
          <a:xfrm>
            <a:off x="7007629" y="1047403"/>
            <a:ext cx="4256117" cy="33505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6829" y="4588626"/>
            <a:ext cx="65254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2.  </a:t>
            </a: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Использование </a:t>
            </a:r>
            <a:r>
              <a:rPr lang="ru-RU" altLang="ru-RU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интернет-ресурсов</a:t>
            </a: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которые могут оказывать разрушающее воздействие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на психику.</a:t>
            </a:r>
          </a:p>
        </p:txBody>
      </p:sp>
      <p:pic>
        <p:nvPicPr>
          <p:cNvPr id="6" name="Рисунок 5" descr="ID-100253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339121"/>
            <a:ext cx="4660609" cy="30993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182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220816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FFFF00"/>
                </a:solidFill>
                <a:latin typeface="a_MonumentoTitul" pitchFamily="18" charset="-52"/>
              </a:rPr>
              <a:t>ОПАСНЫЕ ГРУППЫ ИНТЕРНЕТА</a:t>
            </a:r>
            <a:br>
              <a:rPr lang="en-US" altLang="ru-RU" sz="4800" b="1" dirty="0">
                <a:solidFill>
                  <a:srgbClr val="FFFF00"/>
                </a:solidFill>
              </a:rPr>
            </a:br>
            <a:endParaRPr lang="ru-RU" altLang="ru-RU" sz="48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015538"/>
            <a:ext cx="10972800" cy="4114800"/>
          </a:xfrm>
        </p:spPr>
        <p:txBody>
          <a:bodyPr/>
          <a:lstStyle/>
          <a:p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Хештег, изображаемый значком «решетка» #, позволяет другим пользователям находить все записи, обозначенные этим значком через поисковую систему социальной сети.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921" y="2651760"/>
            <a:ext cx="6850158" cy="3294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330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612900"/>
          </a:xfrm>
        </p:spPr>
        <p:txBody>
          <a:bodyPr/>
          <a:lstStyle/>
          <a:p>
            <a:pPr algn="ctr"/>
            <a:r>
              <a:rPr lang="ru-RU" altLang="ru-RU" sz="3200" b="1" i="1" dirty="0">
                <a:solidFill>
                  <a:srgbClr val="FFFF00"/>
                </a:solidFill>
                <a:latin typeface="a_MonumentoTitul" pitchFamily="18" charset="-52"/>
              </a:rPr>
              <a:t>ОПАСНЫЕ ГРУППЫ ИНТЕРНЕТА</a:t>
            </a:r>
            <a:br>
              <a:rPr lang="en-US" altLang="ru-RU" sz="4800" b="1" dirty="0">
                <a:solidFill>
                  <a:srgbClr val="03706D"/>
                </a:solidFill>
              </a:rPr>
            </a:br>
            <a:endParaRPr lang="ru-RU" altLang="ru-RU" sz="4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7418" y="1215044"/>
            <a:ext cx="10972800" cy="41148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«Хочу в игру»</a:t>
            </a:r>
            <a:r>
              <a:rPr lang="en-US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altLang="ru-RU" sz="28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«Разбуди меня в 4.20» </a:t>
            </a:r>
            <a:b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«Дай мне номер»</a:t>
            </a:r>
            <a:r>
              <a:rPr lang="en-US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altLang="ru-RU" sz="28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«Дай инструкцию» </a:t>
            </a:r>
            <a:b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«Я готов в путь вечный»</a:t>
            </a:r>
            <a:r>
              <a:rPr lang="en-US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altLang="ru-RU" sz="28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«Найдите. Где я?»</a:t>
            </a:r>
            <a:b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«Звезды. Путь млечный»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172">
            <a:off x="5664242" y="1531736"/>
            <a:ext cx="5707988" cy="417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137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292100"/>
            <a:ext cx="8916785" cy="663863"/>
          </a:xfrm>
        </p:spPr>
        <p:txBody>
          <a:bodyPr/>
          <a:lstStyle/>
          <a:p>
            <a:r>
              <a:rPr lang="ru-RU" alt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Кто такие подростки «группы риска»?</a:t>
            </a:r>
            <a:br>
              <a:rPr lang="en-US" alt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8037" y="698268"/>
            <a:ext cx="10972800" cy="615973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употребляющие алкоголь, </a:t>
            </a:r>
            <a:r>
              <a:rPr lang="ru-RU" alt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психоактивные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вещества;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недостатками физического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совершившие серьезный проступок или жертвы уголовного преступления (в том числе, насилия);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 влиянием опасных групп (в том числе, в </a:t>
            </a:r>
            <a:r>
              <a:rPr lang="ru-RU" alt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соцсетях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), религиозных сект или молодежных течений.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сложной семейной ситуации;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переживающие несчастную любовь;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депрессивном состоянии;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реальных друзей;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устойчивых интересов, хобби;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серьезными проблемы в учебе;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отличники, остро переживающие любые неудачи;</a:t>
            </a: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историей суицида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/>
          <a:stretch>
            <a:fillRect/>
          </a:stretch>
        </p:blipFill>
        <p:spPr>
          <a:xfrm>
            <a:off x="7264894" y="2846680"/>
            <a:ext cx="4654521" cy="31467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5426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292100"/>
            <a:ext cx="9662160" cy="1478511"/>
          </a:xfrm>
        </p:spPr>
        <p:txBody>
          <a:bodyPr/>
          <a:lstStyle/>
          <a:p>
            <a:pPr algn="ctr"/>
            <a:r>
              <a:rPr lang="ru-RU" alt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Показатели участия ребенка</a:t>
            </a:r>
            <a:br>
              <a:rPr lang="ru-RU" alt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</a:br>
            <a:r>
              <a:rPr lang="ru-RU" alt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в «опасных» группах</a:t>
            </a:r>
            <a:br>
              <a:rPr lang="en-US" altLang="ru-RU" sz="4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altLang="ru-RU" sz="4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87142"/>
          </a:xfrm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резкое изменение фона настроения и поведения; 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пробуждение в ночное время и выход в Интернет;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нежелание ребенка обсуждать новости группы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 свои действия в ней;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ведение в сети одновременно нескольких страниц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под разными именами;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выполнение различных заданий и их видеозапись;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появление в речи и на страницах в сети тегов «Раны на руках заглушают боль в душе», «Лети к солнцу», «Лифты несут людей в небеса»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78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343" y="292100"/>
            <a:ext cx="10191402" cy="146188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i="1" dirty="0">
                <a:solidFill>
                  <a:srgbClr val="FF0000"/>
                </a:solidFill>
                <a:latin typeface="a_MonumentoTitul" panose="02060906030706050204" pitchFamily="18" charset="-52"/>
              </a:rPr>
              <a:t>Внимание, УГРОЗА!</a:t>
            </a:r>
            <a:br>
              <a:rPr lang="ru-RU" altLang="ru-RU" sz="3200" b="1" i="1" dirty="0">
                <a:solidFill>
                  <a:srgbClr val="FF0000"/>
                </a:solidFill>
                <a:latin typeface="a_MonumentoTitul" panose="02060906030706050204" pitchFamily="18" charset="-52"/>
              </a:rPr>
            </a:br>
            <a:r>
              <a:rPr lang="ru-RU" alt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РОДИТЕЛИ, ОБРАТИТЕ ВНИМАНИЕ НА«ЗНАКИ»</a:t>
            </a:r>
            <a:br>
              <a:rPr lang="en-US" alt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5637" y="1288473"/>
            <a:ext cx="11529752" cy="546977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Высказывания о нежелании жить.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Фиксация на теме смерти.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Активная подготовка к способу совершения суицида;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сообщение друзьям о принятии решения о самоубийстве (прямое и косвенное).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Символическое прощание с ближайшим окружением.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Постоянно пониженное настроение, тоскливость.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Стремление к рискованным действиям, отрицание проблем.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Раздражительность, угрюмость.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Негативные оценки своей личности.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Необычное, нехарактерное поведение.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Снижение успеваемости.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Частые попытки уединиться.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43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8629"/>
            <a:ext cx="8229600" cy="1412009"/>
          </a:xfrm>
        </p:spPr>
        <p:txBody>
          <a:bodyPr/>
          <a:lstStyle/>
          <a:p>
            <a:pPr algn="ctr"/>
            <a:br>
              <a:rPr lang="ru-RU" sz="4800" b="1" dirty="0">
                <a:ln w="11430"/>
                <a:gradFill>
                  <a:gsLst>
                    <a:gs pos="0">
                      <a:srgbClr val="60B5CC">
                        <a:tint val="70000"/>
                        <a:satMod val="245000"/>
                      </a:srgbClr>
                    </a:gs>
                    <a:gs pos="75000">
                      <a:srgbClr val="60B5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60B5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/>
              </a:rPr>
            </a:br>
            <a:endParaRPr lang="ru-RU" altLang="ru-RU" sz="4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4133" y="1481666"/>
            <a:ext cx="11506200" cy="502073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Corbel"/>
              </a:rPr>
              <a:t>Наркотиком</a:t>
            </a:r>
            <a:r>
              <a:rPr lang="ru-RU" b="1" i="1" dirty="0">
                <a:solidFill>
                  <a:prstClr val="white"/>
                </a:solidFill>
                <a:latin typeface="Corbel"/>
              </a:rPr>
              <a:t> считается каждое вещество растительного или синтетического происхождения, которое при введении в организм может изменить одну или несколько его функций. </a:t>
            </a:r>
          </a:p>
          <a:p>
            <a:r>
              <a:rPr lang="ru-RU" b="1" i="1" dirty="0">
                <a:solidFill>
                  <a:srgbClr val="FF0000"/>
                </a:solidFill>
                <a:latin typeface="Corbel"/>
              </a:rPr>
              <a:t>Наркотики</a:t>
            </a:r>
            <a:r>
              <a:rPr lang="ru-RU" b="1" i="1" dirty="0">
                <a:solidFill>
                  <a:prstClr val="white"/>
                </a:solidFill>
                <a:latin typeface="Corbel"/>
              </a:rPr>
              <a:t> - это ядовитые вещества, поражающие в первую очередь нервные клетки и необратимо разрушающие организм человека яды, отличающиеся от остальных тем, что способны после кратковременного, даже однократного приема вызывать жесткую физическую и психическую зависимость.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2" y="537669"/>
            <a:ext cx="1501078" cy="8339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9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466372" y="292100"/>
            <a:ext cx="774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такое наркотики</a:t>
            </a:r>
            <a:endParaRPr lang="ru-RU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24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245755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FFFF00"/>
                </a:solidFill>
                <a:latin typeface="a_MonumentoTitul" panose="020B0604020202020204" charset="-52"/>
              </a:rPr>
              <a:t>Как предотвратить беду?</a:t>
            </a:r>
            <a:br>
              <a:rPr lang="en-US" altLang="ru-RU" sz="3200" b="1" dirty="0">
                <a:solidFill>
                  <a:srgbClr val="FFFF00"/>
                </a:solidFill>
              </a:rPr>
            </a:br>
            <a:endParaRPr lang="ru-RU" alt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" t="12603" r="2899" b="15214"/>
          <a:stretch/>
        </p:blipFill>
        <p:spPr>
          <a:xfrm>
            <a:off x="3715789" y="1162809"/>
            <a:ext cx="4754880" cy="559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8990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121400" y="63404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0225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849755" y="890566"/>
            <a:ext cx="3723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1. Сохраняйте</a:t>
            </a:r>
            <a:b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</a:br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    спокойствие.</a:t>
            </a:r>
          </a:p>
          <a:p>
            <a:pPr eaLnBrk="1" hangingPunct="1"/>
            <a:endParaRPr lang="ru-RU" altLang="ru-RU" sz="2800" b="1" dirty="0">
              <a:latin typeface="Calibri" pitchFamily="34" charset="0"/>
            </a:endParaRP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Развивайте у ребенка навыки преодоления сложных ситуаций,</a:t>
            </a:r>
            <a:br>
              <a:rPr lang="ru-RU" altLang="ru-RU" sz="2800" b="1" dirty="0">
                <a:latin typeface="Calibri" pitchFamily="34" charset="0"/>
              </a:rPr>
            </a:br>
            <a:r>
              <a:rPr lang="ru-RU" altLang="ru-RU" sz="2800" b="1" dirty="0">
                <a:latin typeface="Calibri" pitchFamily="34" charset="0"/>
              </a:rPr>
              <a:t>учите справляться</a:t>
            </a:r>
            <a:br>
              <a:rPr lang="ru-RU" altLang="ru-RU" sz="2800" b="1" dirty="0">
                <a:latin typeface="Calibri" pitchFamily="34" charset="0"/>
              </a:rPr>
            </a:br>
            <a:r>
              <a:rPr lang="ru-RU" altLang="ru-RU" sz="2800" b="1" dirty="0">
                <a:latin typeface="Calibri" pitchFamily="34" charset="0"/>
              </a:rPr>
              <a:t>со стрессом!</a:t>
            </a:r>
            <a:endParaRPr lang="en-US" alt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49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/>
          <a:stretch/>
        </p:blipFill>
        <p:spPr>
          <a:xfrm>
            <a:off x="0" y="-32432"/>
            <a:ext cx="7170153" cy="68904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3751" y="142876"/>
            <a:ext cx="8858249" cy="6353174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ru-RU" altLang="ru-RU" sz="3200" b="1" i="1" dirty="0">
                <a:solidFill>
                  <a:srgbClr val="CC3300"/>
                </a:solidFill>
                <a:latin typeface="Calibri" pitchFamily="34" charset="0"/>
              </a:rPr>
              <a:t>2. </a:t>
            </a:r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Оцените степень Вашего участия.</a:t>
            </a:r>
            <a:b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3200" b="1" i="1" dirty="0"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Составьте список, что самое важное в Вашей жизни</a:t>
            </a:r>
            <a:b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(запишите в столбик).</a:t>
            </a:r>
            <a:b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 левой стороны расставьте номера:</a:t>
            </a:r>
            <a:b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 – самое важное, 2 – менее важное и т.д.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Вспомните, например, вчерашний день.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С правой стороны столбика напишите, сколько  времени (часов, минут) Вы уделили этому.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Сравните номер слева 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и время, указанное справа.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А теперь посмотрите, 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какое место занимает ребенок этом в ряду?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Сколько времени Вы уделили ему?</a:t>
            </a:r>
            <a:endParaRPr lang="ru-RU" sz="2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187325"/>
            <a:ext cx="8229600" cy="1270000"/>
          </a:xfrm>
        </p:spPr>
        <p:txBody>
          <a:bodyPr/>
          <a:lstStyle/>
          <a:p>
            <a:pPr algn="ctr"/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3. Установите доверительный контакт.</a:t>
            </a:r>
            <a:br>
              <a:rPr lang="en-US" altLang="ru-RU" sz="3200" b="1" i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</a:br>
            <a:endParaRPr lang="ru-RU" alt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4825" y="1524000"/>
            <a:ext cx="7667625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Подумайте о том,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Вы любите своего ребенка, выпишите на листочек все то,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что Вы можете его похвалить, все то, за что Вы можете ему сказать спасибо. 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Скажите об этом ребенку сегодня. 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об этом ребенку каждый день.</a:t>
            </a:r>
            <a:endParaRPr lang="ru-RU" altLang="ru-RU" sz="2800" b="1" i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 cstate="print"/>
          <a:srcRect t="-145" b="1737"/>
          <a:stretch/>
        </p:blipFill>
        <p:spPr bwMode="auto">
          <a:xfrm>
            <a:off x="8524875" y="0"/>
            <a:ext cx="3667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2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01000"/>
          </a:xfrm>
          <a:prstGeom prst="rect">
            <a:avLst/>
          </a:prstGeom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381000" y="1087190"/>
            <a:ext cx="11658600" cy="87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с ребенком то, что он узнаете из Интернета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Учитесь понимать язык, на котором говорит Ваш ребенок.</a:t>
            </a:r>
          </a:p>
          <a:p>
            <a:pPr>
              <a:defRPr/>
            </a:pP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Всегда воспринимайте его проблемы и переживания серьезно, без критики и насмешек. </a:t>
            </a:r>
          </a:p>
          <a:p>
            <a:pPr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с ним о его переживаниях, чувствах, эмоциях.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ближайшее и далекое будущее.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Заботьтесь о том, чтобы подросток «принимал» свое тело, себя таким, какой он есть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Поощряйте ребенка к заботе о ближних (старшее поколение, младшие дети, домашние питомцы).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Поддерживайте семейные традиции и ритуалы.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Старайтесь поддерживать режим дня подростка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142853"/>
            <a:ext cx="1158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</a:t>
            </a:r>
            <a:r>
              <a:rPr lang="en-US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4. </a:t>
            </a:r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Поддерживайте доверительные отношения с ребенком</a:t>
            </a:r>
            <a:r>
              <a:rPr lang="ru-RU" altLang="ru-RU" sz="28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endParaRPr lang="en-US" altLang="ru-RU" sz="2800" b="1" i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5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92100"/>
            <a:ext cx="9934575" cy="1498600"/>
          </a:xfrm>
        </p:spPr>
        <p:txBody>
          <a:bodyPr/>
          <a:lstStyle/>
          <a:p>
            <a:pPr algn="ctr"/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r>
              <a:rPr lang="en-US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Создайте домашнюю традицию</a:t>
            </a:r>
            <a:b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ежедневно обсуждать проблемы и трудности.</a:t>
            </a:r>
            <a:b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endParaRPr lang="ru-RU" alt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562600"/>
          </a:xfrm>
        </p:spPr>
        <p:txBody>
          <a:bodyPr/>
          <a:lstStyle/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способах разрешения проблем и людях, которые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этом помогают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Спрашивайте о его проблемах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трудностях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ищите способы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разрешения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том, что вместе </a:t>
            </a:r>
          </a:p>
          <a:p>
            <a:pPr marL="0" indent="0" eaLnBrk="1" hangingPunct="1">
              <a:spcAft>
                <a:spcPts val="0"/>
              </a:spcAft>
              <a:buNone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вы всегда найдете выход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из любой ситуации.</a:t>
            </a:r>
            <a:endParaRPr lang="ru-RU" alt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103" y="2920752"/>
            <a:ext cx="54526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7316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203326"/>
          </a:xfrm>
        </p:spPr>
        <p:txBody>
          <a:bodyPr/>
          <a:lstStyle/>
          <a:p>
            <a:pPr>
              <a:defRPr/>
            </a:pPr>
            <a:b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  <a:t>6. Контролируйте пребывание ребенка в сети</a:t>
            </a:r>
            <a:b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  <a:t>с помощью технических средств</a:t>
            </a:r>
            <a:b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br>
              <a:rPr lang="ru-RU" sz="3200" b="1" i="1" dirty="0">
                <a:solidFill>
                  <a:srgbClr val="CC3300"/>
                </a:solidFill>
                <a:latin typeface="a_MonumentoTitul" panose="02060906030706050204" pitchFamily="18" charset="-52"/>
              </a:rPr>
            </a:b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4281488"/>
            <a:ext cx="33401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1190625"/>
            <a:ext cx="11991975" cy="549592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Protect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You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программа-фильтр Интернета, позволяет родителям ограничивать по разным параметрам сайты, просматриваемые детьми ресурсы.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Предназначение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Kids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Control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контроль времени, которое ребенок проводит в интернете.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Mipko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Time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Sheriff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контроль времени, проводимого ребенком</a:t>
            </a:r>
            <a:b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за компьютером или работы с конкретными программами и сайтами.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Net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Police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родительский контроль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запрет посещения сайтов определенных категорий (сайты для взрослых, ненормативная лексика и т.п.).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ИНТЕРНЕТ ЦЕНЗОР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программа содержит уникальные вручную проверенные "белые списки", включающие все безопасные отечественные сайты</a:t>
            </a:r>
            <a:b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 основные иностранные ресурсы. Программа</a:t>
            </a:r>
            <a:b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надежно защищена от взлома и обхода фильтрации.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31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0072"/>
            <a:ext cx="10001250" cy="841375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Учите ребенка и справляться с трудностями.</a:t>
            </a:r>
            <a:b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69472" y="4241200"/>
            <a:ext cx="5510247" cy="225467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Расскажите</a:t>
            </a:r>
            <a:b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 людях, к которым можно обратиться за помощью</a:t>
            </a:r>
            <a:b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в трудных ситуациях, </a:t>
            </a:r>
            <a:b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 службах экстренной помощи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7606" y="1015310"/>
            <a:ext cx="354809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Научите ребенка, принимая решение, просчитывать его последствия</a:t>
            </a:r>
            <a:br>
              <a:rPr lang="ru-RU" altLang="ru-RU" sz="24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меру ответственности</a:t>
            </a: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14281" y="3562350"/>
            <a:ext cx="312421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Постарайтесь задавать открытые вопросы, над которыми надо подумать и не ограничиваться односложным «да» или «нет»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772525" y="1225434"/>
            <a:ext cx="3276600" cy="193899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Научите ребенка выражать свои эмоции</a:t>
            </a:r>
            <a:b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социально приемлемых формах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9110697" y="3478413"/>
            <a:ext cx="2938428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Научите ребенка расслабляться, </a:t>
            </a:r>
          </a:p>
          <a:p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управлять своими эмоциями</a:t>
            </a:r>
            <a:br>
              <a:rPr lang="ru-RU" altLang="ru-RU" sz="2400" b="1" i="1" dirty="0"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в сложных, критических для него ситуациях</a:t>
            </a:r>
          </a:p>
        </p:txBody>
      </p:sp>
      <p:pic>
        <p:nvPicPr>
          <p:cNvPr id="8" name="Picture 2" descr="E:\АНО ЦНПРО\ИЗДАНИЯ\2015\Школа без насилия\Рабочая\Картинки\Vicki C\Cous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0" y="1015310"/>
            <a:ext cx="4733940" cy="31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34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146175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Говорите по душам</a:t>
            </a:r>
            <a:br>
              <a:rPr lang="ru-RU" sz="48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452900"/>
            <a:ext cx="4629150" cy="3201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3862" y="1044279"/>
            <a:ext cx="11344275" cy="5610225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Перед началом разговора проговорите про себя, как Вы любите </a:t>
            </a:r>
            <a:b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своего ребенка, что он ценнее всего в этой жизни.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Выслушивайте и постарайтесь услышать.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Обсуждайте проблемы открыто, это снимает тревожность.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Подчеркивайте временный характер проблем, вселяйте надежду.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Обещайте, что без его согласия</a:t>
            </a:r>
            <a:b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Вы не расскажете никому о разговоре.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Ищите конструктивные выходы</a:t>
            </a:r>
            <a:b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из ситуации. </a:t>
            </a:r>
          </a:p>
          <a:p>
            <a:pPr eaLnBrk="1" hangingPunct="1">
              <a:buFont typeface="Candara" pitchFamily="34" charset="0"/>
              <a:buAutoNum type="arabicPeriod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Не оставляйте подростка в одиночестве</a:t>
            </a:r>
            <a:b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даже после успешного разговора.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336700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559" y="882460"/>
            <a:ext cx="9667701" cy="4953073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b="1" dirty="0">
                <a:solidFill>
                  <a:prstClr val="black"/>
                </a:solidFill>
                <a:effectLst/>
                <a:latin typeface="Calibri"/>
              </a:rPr>
              <a:t> </a:t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ПРИКАЗ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от 6 октября 2014 г. N 581н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 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О ПОРЯДКЕ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ПРОВЕДЕНИЯ ПРОФИЛАКТИЧЕСКИХ МЕДИЦИНСКИХ ОСМОТРОВ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ОБУЧАЮЩИХСЯ В ОБЩЕОБРАЗОВАТЕЛЬНЫХ ОРГАНИЗАЦИЯХ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И ПРОФЕССИОНАЛЬНЫХ ОБРАЗОВАТЕЛЬНЫХ ОРГАНИЗАЦИЯХ,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А ТАКЖЕ ОБРАЗОВАТЕЛЬНЫХ ОРГАНИЗАЦИЯХ ВЫСШЕГО ОБРАЗОВАНИЯ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u="sng" dirty="0">
                <a:solidFill>
                  <a:srgbClr val="FFFF00"/>
                </a:solidFill>
                <a:effectLst/>
                <a:latin typeface="Calibri"/>
              </a:rPr>
              <a:t>В ЦЕЛЯХ РАННЕГО ВЫЯВЛЕНИЯ НЕЗАКОННОГО ПОТРЕБЛЕНИЯ</a:t>
            </a:r>
            <a:br>
              <a:rPr lang="ru-RU" sz="2400" b="1" u="sng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u="sng" dirty="0">
                <a:solidFill>
                  <a:srgbClr val="FFFF00"/>
                </a:solidFill>
                <a:effectLst/>
                <a:latin typeface="Calibri"/>
              </a:rPr>
              <a:t>НАРКОТИЧЕСКИХ СРЕДСТВ И ПСИХОТРОПНЫХ ВЕЩЕСТВ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" y="77196"/>
            <a:ext cx="3133898" cy="2338730"/>
          </a:xfrm>
        </p:spPr>
      </p:pic>
    </p:spTree>
    <p:extLst>
      <p:ext uri="{BB962C8B-B14F-4D97-AF65-F5344CB8AC3E}">
        <p14:creationId xmlns:p14="http://schemas.microsoft.com/office/powerpoint/2010/main" val="277280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9" y="279400"/>
            <a:ext cx="10981267" cy="5740400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Наркотики</a:t>
            </a:r>
            <a:r>
              <a:rPr lang="ru-RU" sz="2800" b="1" i="1" dirty="0"/>
              <a:t> бывают естественного происхождения, известные с древности (</a:t>
            </a:r>
            <a:r>
              <a:rPr lang="ru-RU" sz="2800" b="1" i="1" dirty="0">
                <a:solidFill>
                  <a:srgbClr val="FFFF00"/>
                </a:solidFill>
              </a:rPr>
              <a:t>марихуана</a:t>
            </a:r>
            <a:r>
              <a:rPr lang="ru-RU" sz="2800" b="1" i="1" dirty="0"/>
              <a:t>, </a:t>
            </a:r>
            <a:r>
              <a:rPr lang="ru-RU" sz="2800" b="1" i="1" dirty="0">
                <a:solidFill>
                  <a:srgbClr val="FFFF00"/>
                </a:solidFill>
              </a:rPr>
              <a:t>гашиш</a:t>
            </a:r>
            <a:r>
              <a:rPr lang="ru-RU" sz="2800" b="1" i="1" dirty="0"/>
              <a:t>, </a:t>
            </a:r>
            <a:r>
              <a:rPr lang="ru-RU" sz="2800" b="1" i="1" dirty="0">
                <a:solidFill>
                  <a:srgbClr val="FFFF00"/>
                </a:solidFill>
              </a:rPr>
              <a:t>опиум</a:t>
            </a:r>
            <a:r>
              <a:rPr lang="ru-RU" sz="2800" b="1" i="1" dirty="0"/>
              <a:t>, </a:t>
            </a:r>
            <a:r>
              <a:rPr lang="ru-RU" sz="2800" b="1" i="1" dirty="0">
                <a:solidFill>
                  <a:srgbClr val="FFFF00"/>
                </a:solidFill>
              </a:rPr>
              <a:t>конопля</a:t>
            </a:r>
            <a:r>
              <a:rPr lang="ru-RU" sz="2800" b="1" i="1" dirty="0"/>
              <a:t>), и синтетические, т. е. добытые химическим путем. </a:t>
            </a:r>
          </a:p>
          <a:p>
            <a:r>
              <a:rPr lang="ru-RU" sz="2800" b="1" i="1" dirty="0"/>
              <a:t>В качестве наркотиков иногда используются лекарственные вещества психотропной группы.</a:t>
            </a: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Наркомания </a:t>
            </a:r>
            <a:r>
              <a:rPr lang="ru-RU" sz="2800" b="1" i="1" dirty="0">
                <a:solidFill>
                  <a:prstClr val="white"/>
                </a:solidFill>
              </a:rPr>
              <a:t>(от греч. </a:t>
            </a:r>
            <a:r>
              <a:rPr lang="el-GR" sz="2800" b="1" i="1" dirty="0">
                <a:solidFill>
                  <a:prstClr val="white"/>
                </a:solidFill>
              </a:rPr>
              <a:t>νάρκη</a:t>
            </a:r>
            <a:r>
              <a:rPr lang="ru-RU" sz="2800" b="1" i="1" dirty="0">
                <a:solidFill>
                  <a:prstClr val="white"/>
                </a:solidFill>
              </a:rPr>
              <a:t> (</a:t>
            </a:r>
            <a:r>
              <a:rPr lang="ru-RU" sz="2800" b="1" i="1" dirty="0" err="1">
                <a:solidFill>
                  <a:prstClr val="white"/>
                </a:solidFill>
              </a:rPr>
              <a:t>narkē</a:t>
            </a:r>
            <a:r>
              <a:rPr lang="ru-RU" sz="2800" b="1" i="1" dirty="0">
                <a:solidFill>
                  <a:prstClr val="white"/>
                </a:solidFill>
              </a:rPr>
              <a:t>) - оцепенение, сон, и </a:t>
            </a:r>
            <a:r>
              <a:rPr lang="el-GR" sz="2800" b="1" i="1" dirty="0">
                <a:solidFill>
                  <a:prstClr val="white"/>
                </a:solidFill>
              </a:rPr>
              <a:t>μᾰνία</a:t>
            </a:r>
            <a:r>
              <a:rPr lang="ru-RU" sz="2800" b="1" i="1" dirty="0">
                <a:solidFill>
                  <a:prstClr val="white"/>
                </a:solidFill>
              </a:rPr>
              <a:t> (</a:t>
            </a:r>
            <a:r>
              <a:rPr lang="ru-RU" sz="2800" b="1" i="1" dirty="0" err="1">
                <a:solidFill>
                  <a:prstClr val="white"/>
                </a:solidFill>
              </a:rPr>
              <a:t>mania</a:t>
            </a:r>
            <a:r>
              <a:rPr lang="ru-RU" sz="2800" b="1" i="1" dirty="0">
                <a:solidFill>
                  <a:prstClr val="white"/>
                </a:solidFill>
              </a:rPr>
              <a:t>)  - безумие, страсть, влечение) - хроническое </a:t>
            </a:r>
            <a:r>
              <a:rPr lang="ru-RU" sz="2800" b="1" i="1" dirty="0" err="1">
                <a:solidFill>
                  <a:prstClr val="white"/>
                </a:solidFill>
              </a:rPr>
              <a:t>прогредиентное</a:t>
            </a:r>
            <a:r>
              <a:rPr lang="ru-RU" sz="2800" b="1" i="1" dirty="0">
                <a:solidFill>
                  <a:prstClr val="white"/>
                </a:solidFill>
              </a:rPr>
              <a:t> заболевание, вызванное употреблением </a:t>
            </a:r>
            <a:r>
              <a:rPr lang="ru-RU" sz="2800" b="1" i="1" dirty="0" err="1">
                <a:solidFill>
                  <a:prstClr val="white"/>
                </a:solidFill>
              </a:rPr>
              <a:t>психо</a:t>
            </a:r>
            <a:r>
              <a:rPr lang="ru-RU" sz="2800" b="1" i="1" dirty="0">
                <a:solidFill>
                  <a:prstClr val="white"/>
                </a:solidFill>
              </a:rPr>
              <a:t>-активных веществ - наркотиков.</a:t>
            </a: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Наркомания</a:t>
            </a:r>
            <a:r>
              <a:rPr lang="ru-RU" sz="2800" b="1" i="1" dirty="0">
                <a:solidFill>
                  <a:prstClr val="white"/>
                </a:solidFill>
              </a:rPr>
              <a:t> - это духовная болезнь отдельного человека и всего общества, которую следует рассматривать на двух уровнях: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93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34753"/>
            <a:ext cx="2978727" cy="2222931"/>
          </a:xfrm>
        </p:spPr>
      </p:pic>
      <p:sp>
        <p:nvSpPr>
          <p:cNvPr id="2" name="Прямоугольник 1"/>
          <p:cNvSpPr/>
          <p:nvPr/>
        </p:nvSpPr>
        <p:spPr>
          <a:xfrm>
            <a:off x="2673927" y="2942951"/>
            <a:ext cx="87228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соответствии с пунктом 4 статьи 53.4 Федерального закона от 8 января 1998 г. N 3-ФЗ "О наркотических средствах и психотропных веществах" (Собрание законодательства Российской Федерации, 1998, N 2, ст. 219; 2013, N 23, ст. 2878) приказываю:</a:t>
            </a:r>
          </a:p>
          <a:p>
            <a:pPr algn="just"/>
            <a:r>
              <a:rPr lang="ru-RU" b="1" dirty="0"/>
              <a:t>Утвердить прилагаемый </a:t>
            </a:r>
            <a:r>
              <a:rPr lang="ru-RU" b="1" dirty="0">
                <a:hlinkClick r:id="" action="ppaction://noaction"/>
              </a:rPr>
              <a:t>Порядок</a:t>
            </a:r>
            <a:r>
              <a:rPr lang="ru-RU" b="1" dirty="0"/>
              <a:t>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веществ.</a:t>
            </a:r>
          </a:p>
          <a:p>
            <a:pPr algn="just">
              <a:buNone/>
            </a:pPr>
            <a:r>
              <a:rPr lang="ru-RU" b="1" dirty="0"/>
              <a:t> </a:t>
            </a:r>
          </a:p>
          <a:p>
            <a:pPr algn="just">
              <a:buNone/>
            </a:pPr>
            <a:r>
              <a:rPr lang="ru-RU" b="1" dirty="0"/>
              <a:t>                                                                                Министр</a:t>
            </a:r>
          </a:p>
          <a:p>
            <a:pPr algn="just">
              <a:buNone/>
            </a:pPr>
            <a:r>
              <a:rPr lang="ru-RU" b="1" dirty="0"/>
              <a:t>                                                                                                   В.СКВОРЦОВА</a:t>
            </a:r>
          </a:p>
        </p:txBody>
      </p:sp>
    </p:spTree>
    <p:extLst>
      <p:ext uri="{BB962C8B-B14F-4D97-AF65-F5344CB8AC3E}">
        <p14:creationId xmlns:p14="http://schemas.microsoft.com/office/powerpoint/2010/main" val="3801705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9823" cy="2261062"/>
          </a:xfrm>
        </p:spPr>
      </p:pic>
      <p:sp>
        <p:nvSpPr>
          <p:cNvPr id="2" name="Прямоугольник 1"/>
          <p:cNvSpPr/>
          <p:nvPr/>
        </p:nvSpPr>
        <p:spPr>
          <a:xfrm>
            <a:off x="2610196" y="1720735"/>
            <a:ext cx="91938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ПОРЯДОК ПРОВЕДЕНИЯ ПРОФИЛАКТИЧЕСКИХ МЕДИЦИНСКИХ ОСМОТРОВ ОБУЧАЮЩИХСЯ В ОБЩЕОБРАЗОВАТЕЛЬНЫХ ОРГАНИЗАЦИЯХ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И ПРОФЕССИОНАЛЬНЫХ ОБРАЗОВАТЕЛЬНЫХ ОРГАНИЗАЦИЯХ,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А ТАКЖЕ ОБРАЗОВАТЕЛЬНЫХ ОРГАНИЗАЦИЯХ ВЫСШЕГО ОБРАЗОВАНИЯ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В ЦЕЛЯХ РАННЕГО ВЫЯВЛЕНИЯ НЕЗАКОННОГО ПОТРЕБЛЕНИЯ НАРКОТИЧЕСКИХ СРЕДСТВ И ПСИХОТРОПНЫХ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2909206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8000" y="1582341"/>
            <a:ext cx="71683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Настоящий Порядок устанавливает правила проведения ежегодных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(далее соответственно - обучающиеся, образовательные организации) в целях раннего выявления незаконного потребления наркотических средств и психотропных веществ (далее - профилактические медицинские осмотры).</a:t>
            </a:r>
          </a:p>
        </p:txBody>
      </p:sp>
    </p:spTree>
    <p:extLst>
      <p:ext uri="{BB962C8B-B14F-4D97-AF65-F5344CB8AC3E}">
        <p14:creationId xmlns:p14="http://schemas.microsoft.com/office/powerpoint/2010/main" val="1922801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3" name="Прямоугольник 2"/>
          <p:cNvSpPr/>
          <p:nvPr/>
        </p:nvSpPr>
        <p:spPr>
          <a:xfrm>
            <a:off x="3047999" y="1705451"/>
            <a:ext cx="85815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Профилактические медицинские осмотры проводятся в рамках программы государственных гарантий оказания гражданам бесплатной медицинской помощи и территориальных программ государственных гарантий оказания гражданам бесплатной медицинской помощи.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3. Профилактические медицинские осмотры проводятся в отношении обучающихся, </a:t>
            </a:r>
            <a:r>
              <a:rPr lang="ru-RU" sz="2400" b="1" dirty="0">
                <a:solidFill>
                  <a:srgbClr val="FF0000"/>
                </a:solidFill>
              </a:rPr>
              <a:t>достигших возраста тринадцати лет.</a:t>
            </a:r>
          </a:p>
        </p:txBody>
      </p:sp>
    </p:spTree>
    <p:extLst>
      <p:ext uri="{BB962C8B-B14F-4D97-AF65-F5344CB8AC3E}">
        <p14:creationId xmlns:p14="http://schemas.microsoft.com/office/powerpoint/2010/main" val="2901682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120676"/>
            <a:ext cx="89389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4. Профилактические медицинские осмотры проводятся при наличии информированного добровольного согласия в письменной форме обучающегося,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достигшего возраста пятнадцати лет</a:t>
            </a:r>
            <a:r>
              <a:rPr lang="ru-RU" sz="2400" b="1" dirty="0"/>
              <a:t>, </a:t>
            </a:r>
          </a:p>
          <a:p>
            <a:r>
              <a:rPr lang="ru-RU" sz="2400" b="1" dirty="0"/>
              <a:t>либо информированного добровольного согласия в письменной форме одного из родителей или иного законного представителя обучающегося, </a:t>
            </a:r>
            <a:r>
              <a:rPr lang="ru-RU" sz="2400" b="1" dirty="0">
                <a:solidFill>
                  <a:srgbClr val="FFFF00"/>
                </a:solidFill>
              </a:rPr>
              <a:t>не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достигшего возраста пятнадцати лет, </a:t>
            </a:r>
            <a:r>
              <a:rPr lang="ru-RU" sz="2400" b="1" dirty="0"/>
              <a:t>данного с соблюдением требований, установленных статьей 20 Федерального закона от 21 ноября 2011 г. N 323-ФЗ "Об основах охраны здоровья граждан в Российской Федерации" (Собрание законодательства Российской Федерации, 2011, N 48, ст. 6724; 2013, N 48, ст. 6165).</a:t>
            </a:r>
          </a:p>
        </p:txBody>
      </p:sp>
    </p:spTree>
    <p:extLst>
      <p:ext uri="{BB962C8B-B14F-4D97-AF65-F5344CB8AC3E}">
        <p14:creationId xmlns:p14="http://schemas.microsoft.com/office/powerpoint/2010/main" val="2240167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2136339"/>
            <a:ext cx="8409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5. Обучающиеся, достигшие возраста пятнадцати лет, либо один из родителей или иной законный представитель обучающихся, не достигших возраста пятнадцати лет, вправе отказаться от проведения профилактического медицинского осмотра в соответствии со статьей 20 Федерального закона от 21 ноября 2011 г. N 323-ФЗ "Об основах охраны здоровья граждан в Российской Федерации".</a:t>
            </a:r>
          </a:p>
        </p:txBody>
      </p:sp>
    </p:spTree>
    <p:extLst>
      <p:ext uri="{BB962C8B-B14F-4D97-AF65-F5344CB8AC3E}">
        <p14:creationId xmlns:p14="http://schemas.microsoft.com/office/powerpoint/2010/main" val="1104278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8000" y="2551837"/>
            <a:ext cx="7426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9. Профилактические медицинские осмотры проводятся врачом - психиатром-наркологом на основании поименных списков обучающихся, подлежащих профилактическому медицинскому осмотру (далее - поименные списки).</a:t>
            </a:r>
          </a:p>
        </p:txBody>
      </p:sp>
    </p:spTree>
    <p:extLst>
      <p:ext uri="{BB962C8B-B14F-4D97-AF65-F5344CB8AC3E}">
        <p14:creationId xmlns:p14="http://schemas.microsoft.com/office/powerpoint/2010/main" val="575638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15. Профилактический медицинский осмотр проводится в медицинской организации в четыре этапа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b="1" dirty="0"/>
              <a:t>I этап - профилактическая информационно-разъяснительная беседа с обучающимся по вопросам незаконного потребления наркотических средств и психотропных веществ, сбор анамнестических сведений и сведений о принимаемых по назначению врача наркотических и психотропных лекарственных препаратах, а также медицинский осмотр, проводимый врачом - психиатром-наркологом .</a:t>
            </a:r>
          </a:p>
        </p:txBody>
      </p:sp>
    </p:spTree>
    <p:extLst>
      <p:ext uri="{BB962C8B-B14F-4D97-AF65-F5344CB8AC3E}">
        <p14:creationId xmlns:p14="http://schemas.microsoft.com/office/powerpoint/2010/main" val="1622993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2858" y="1225469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Осмотр врача психиатра нарколога при профилактическом осмотре: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сбор анамнестических сведений и сведений о принимаемых по назначению врача наркологических и психотропных лекарственных препаратах, а также медицинский осмотр, проводимый врачом-психиатром-наркологом и включающий: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- исследование кожных покровов, поверхностных лимфатических узлов, видимых слизистых оболочек;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- перкуссию и пальпацию участков тела (органов);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- внешний осмотр и ощупывание костей, суставов и поверхностно расположенных кровеносных сосудов;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аускультацию органов дыхания, сердца и магистральных сосудов;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- измерение артериального давления, частоты дыхания и пульса;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- исследование вестибулярных функций;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- предварительные химико-</a:t>
            </a:r>
            <a:r>
              <a:rPr lang="ru-RU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токсикологически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исследования.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основании </a:t>
            </a:r>
            <a:r>
              <a:rPr lang="ru-RU" sz="1000" b="1" i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Приказа Минздрава России от 06.10.2014 №581н 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 высшего образования в целях раннего выявления незаконного потребления наркологических средств и психотропных веществ» (Зарегистрировано в Минюсте России 24.12.2014 №35345)</a:t>
            </a:r>
            <a:endParaRPr lang="ru-RU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30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1813173"/>
            <a:ext cx="8656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II этап </a:t>
            </a:r>
            <a:r>
              <a:rPr lang="ru-RU" sz="2000" b="1" dirty="0"/>
              <a:t>- предварительные химико-токсикологические исследования (далее - предварительные ХТИ), направленные на получение доказательных результатов выявления в образцах биологических жидкостей человека наркотических средств и психотропных веществ;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III этап </a:t>
            </a:r>
            <a:r>
              <a:rPr lang="ru-RU" sz="2000" b="1" dirty="0"/>
              <a:t>- подтверждающие химико-токсикологические исследования (далее - подтверждающие ХТИ), направленные на идентификацию в образцах биологических жидкостей человека наркотических средств, психотропных и иных токсических веществ (их метаболитов);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IV этап </a:t>
            </a:r>
            <a:r>
              <a:rPr lang="ru-RU" sz="2000" b="1" dirty="0"/>
              <a:t>- разъяснение обучающемуся, достигшему возраста пятнадцати лет, либо одному из родителей или иному законному представителю обучающегося, не достигшего возраста пятнадцати лет, результатов проведенного профилактического медицинского осмотра</a:t>
            </a:r>
          </a:p>
        </p:txBody>
      </p:sp>
    </p:spTree>
    <p:extLst>
      <p:ext uri="{BB962C8B-B14F-4D97-AF65-F5344CB8AC3E}">
        <p14:creationId xmlns:p14="http://schemas.microsoft.com/office/powerpoint/2010/main" val="412150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5000" y="448733"/>
            <a:ext cx="10972800" cy="5884333"/>
          </a:xfrm>
        </p:spPr>
        <p:txBody>
          <a:bodyPr/>
          <a:lstStyle/>
          <a:p>
            <a:r>
              <a:rPr lang="ru-RU" sz="2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Психическое заболевание</a:t>
            </a:r>
            <a:r>
              <a:rPr lang="ru-RU" sz="2800" b="1" i="1" dirty="0"/>
              <a:t>, возникающее как следствие хронического отравления организма ядовитыми наркотическими веществами, при котором наркоман испытывает непреодолимое влечение к наркотику и физическую зависимость от него. </a:t>
            </a:r>
          </a:p>
          <a:p>
            <a:br>
              <a:rPr lang="ru-RU" sz="2800" b="1" i="1" dirty="0"/>
            </a:br>
            <a:r>
              <a:rPr lang="ru-RU" sz="2800" b="1" i="1" dirty="0">
                <a:solidFill>
                  <a:srgbClr val="FFFF00"/>
                </a:solidFill>
              </a:rPr>
              <a:t>  </a:t>
            </a:r>
            <a:r>
              <a:rPr lang="ru-RU" sz="2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Государственном и общественном</a:t>
            </a:r>
            <a:r>
              <a:rPr lang="ru-RU" sz="2800" b="1" i="1" dirty="0"/>
              <a:t>, когда наркомания - результат деятельности преступного организованного бизнеса, в котором наркоман является удобным и послушным исполнителем различных преступлений и одновременно средством для незаконного обогащения </a:t>
            </a:r>
            <a:r>
              <a:rPr lang="ru-RU" sz="2800" b="1" i="1" dirty="0" err="1"/>
              <a:t>наркодельцов</a:t>
            </a:r>
            <a:r>
              <a:rPr lang="ru-RU" sz="2800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071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0893" y="521570"/>
            <a:ext cx="7914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19. Предварительные ХТИ проводятся с использованием методов иммуноферментного или иммунохимического анализа, исключающих визуальную оценку результатов.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4054" y="2711877"/>
            <a:ext cx="8169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17. Биологическим объектом для предварительных и подтверждающих ХТИ на наличие наркотических средств и психотропных веществ является моча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9627" y="4838665"/>
            <a:ext cx="8445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21. При получении отрицательных результатов предварительных ХТИ профилактический медицинский осмотр считается завершенным.</a:t>
            </a:r>
          </a:p>
        </p:txBody>
      </p:sp>
    </p:spTree>
    <p:extLst>
      <p:ext uri="{BB962C8B-B14F-4D97-AF65-F5344CB8AC3E}">
        <p14:creationId xmlns:p14="http://schemas.microsoft.com/office/powerpoint/2010/main" val="2464931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05" y="513822"/>
            <a:ext cx="7880465" cy="5910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01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88" y="319177"/>
            <a:ext cx="8292861" cy="621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78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Берегите себя</a:t>
            </a:r>
            <a:endParaRPr lang="en-US" altLang="ru-RU" sz="3600" b="1" i="1" dirty="0">
              <a:solidFill>
                <a:srgbClr val="FFFF00"/>
              </a:solidFill>
              <a:latin typeface="a_MonumentoTitul" panose="02060906030706050204" pitchFamily="18" charset="-52"/>
            </a:endParaRPr>
          </a:p>
          <a:p>
            <a:pPr marL="0" indent="0" algn="ctr">
              <a:buNone/>
            </a:pPr>
            <a:b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</a:br>
            <a: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и своих детей!</a:t>
            </a:r>
            <a:endParaRPr lang="ru-RU" sz="3600" b="1" i="1" dirty="0">
              <a:solidFill>
                <a:srgbClr val="FFFF00"/>
              </a:solidFill>
            </a:endParaRPr>
          </a:p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91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2560638"/>
          </a:xfrm>
        </p:spPr>
        <p:txBody>
          <a:bodyPr/>
          <a:lstStyle/>
          <a:p>
            <a:pPr algn="ctr"/>
            <a:r>
              <a:rPr lang="ru-RU" altLang="ru-RU" sz="4800" b="1"/>
              <a:t>СПАСИБО ЗА ВНИМАНИЕ</a:t>
            </a:r>
          </a:p>
        </p:txBody>
      </p:sp>
      <p:pic>
        <p:nvPicPr>
          <p:cNvPr id="26628" name="Picture 4" descr="CMEN3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3" y="2060575"/>
            <a:ext cx="4824412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0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5034" y="1210425"/>
            <a:ext cx="10972800" cy="4114800"/>
          </a:xfrm>
        </p:spPr>
        <p:txBody>
          <a:bodyPr/>
          <a:lstStyle/>
          <a:p>
            <a:r>
              <a:rPr lang="ru-RU" sz="2400" b="1" i="1" dirty="0"/>
              <a:t>Сегодня в России регулярно употребляют наркотики около </a:t>
            </a:r>
            <a:r>
              <a:rPr lang="ru-RU" sz="2400" b="1" i="1" dirty="0">
                <a:solidFill>
                  <a:srgbClr val="FF0000"/>
                </a:solidFill>
              </a:rPr>
              <a:t>6 (8) млн. человек</a:t>
            </a:r>
            <a:r>
              <a:rPr lang="ru-RU" sz="2400" b="1" i="1" dirty="0"/>
              <a:t>. </a:t>
            </a:r>
          </a:p>
          <a:p>
            <a:r>
              <a:rPr lang="ru-RU" sz="2400" b="1" i="1" dirty="0"/>
              <a:t>По официальной статистике - 500 тыс. наркоманов, те, кто добровольно встал на учет.</a:t>
            </a:r>
            <a:br>
              <a:rPr lang="ru-RU" sz="2400" b="1" i="1" dirty="0"/>
            </a:br>
            <a:r>
              <a:rPr lang="ru-RU" sz="2400" b="1" i="1" dirty="0"/>
              <a:t>От общего числа наркоманов в России:</a:t>
            </a:r>
            <a:br>
              <a:rPr lang="ru-RU" sz="2400" b="1" i="1" dirty="0"/>
            </a:br>
            <a:r>
              <a:rPr lang="ru-RU" sz="2400" b="1" i="1" dirty="0">
                <a:solidFill>
                  <a:srgbClr val="FFFF00"/>
                </a:solidFill>
              </a:rPr>
              <a:t> 20% - это школьники</a:t>
            </a:r>
            <a:br>
              <a:rPr lang="ru-RU" sz="2400" b="1" i="1" dirty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 60% – молодежь в возрасте 16-30 лет</a:t>
            </a:r>
          </a:p>
          <a:p>
            <a:r>
              <a:rPr lang="ru-RU" sz="2400" b="1" i="1" dirty="0">
                <a:solidFill>
                  <a:srgbClr val="FFFF00"/>
                </a:solidFill>
              </a:rPr>
              <a:t> 20% - люди старшего возраста</a:t>
            </a:r>
            <a:br>
              <a:rPr lang="ru-RU" sz="2400" b="1" i="1" dirty="0"/>
            </a:br>
            <a:r>
              <a:rPr lang="ru-RU" sz="2400" b="1" i="1" dirty="0"/>
              <a:t>Средний возраст приобщения к наркотикам в России: 15-17 лет.</a:t>
            </a:r>
            <a:br>
              <a:rPr lang="ru-RU" sz="2400" b="1" i="1" dirty="0"/>
            </a:br>
            <a:r>
              <a:rPr lang="ru-RU" sz="2400" b="1" i="1" dirty="0"/>
              <a:t>Основными очагами распространения наркотиков в городах России являются школы и места развлечения молодежи - дискотеки и клубы. </a:t>
            </a:r>
            <a:br>
              <a:rPr lang="ru-RU" sz="2400" b="1" i="1" dirty="0"/>
            </a:br>
            <a:r>
              <a:rPr lang="ru-RU" sz="2400" b="1" i="1" dirty="0"/>
              <a:t>Каждый наркоман вовлекает вслед за собой в употребление наркотиков 13-15 человек.</a:t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3" y="2517536"/>
            <a:ext cx="3703764" cy="2009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4" y="404664"/>
            <a:ext cx="1116111" cy="7431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21908" y="314589"/>
            <a:ext cx="7547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9092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1961804" y="5280947"/>
            <a:ext cx="8534400" cy="1166308"/>
          </a:xfrm>
        </p:spPr>
        <p:txBody>
          <a:bodyPr/>
          <a:lstStyle/>
          <a:p>
            <a:r>
              <a:rPr lang="ru-RU" sz="2400" b="1" i="1" dirty="0"/>
              <a:t>В Мурманской области ежегодно впервые в жизни ставятся на ДУ около 500 алкоголиков и около 100  наркоманов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67453" y="1147844"/>
            <a:ext cx="10987087" cy="4352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4" y="404664"/>
            <a:ext cx="1116111" cy="7431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21908" y="314589"/>
            <a:ext cx="7547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39379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2560638"/>
          </a:xfrm>
        </p:spPr>
        <p:txBody>
          <a:bodyPr/>
          <a:lstStyle/>
          <a:p>
            <a:pPr algn="ctr"/>
            <a:endParaRPr lang="ru-RU" altLang="ru-RU" sz="4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8" y="166255"/>
            <a:ext cx="9352715" cy="657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46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1066" y="1441397"/>
            <a:ext cx="11133668" cy="53678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Проблемы физического и психического здоровья;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Рождение и воспитание в семье больных алкоголизмом, наркоманией;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Регулярное общение со сверстниками, употребляющими наркотики, отсутствие устойчивости  к давлению сверстников;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Личностные особенности (неуверенность в себе, заниженная самооценка, колебания настроения, невысокий интеллект, неприятие социальных норм, ценностей и т.д.);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Ранняя сексуальная активность, подростковая беременность;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Высокий уровень семейного стресса, семейная  нестабильность, низкий  или наоборот очень высокий уровень дохода в семье;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Неспособность освоить школьную программу, прогулы в школе;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Проблемы межличностного общения в семье, школе, со сверстниками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55099" y="-63732"/>
            <a:ext cx="47083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Факторы риска </a:t>
            </a:r>
          </a:p>
          <a:p>
            <a:pPr algn="ctr"/>
            <a:r>
              <a:rPr lang="ru-RU" sz="3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употребления ПАВ</a:t>
            </a:r>
          </a:p>
        </p:txBody>
      </p:sp>
    </p:spTree>
    <p:extLst>
      <p:ext uri="{BB962C8B-B14F-4D97-AF65-F5344CB8AC3E}">
        <p14:creationId xmlns:p14="http://schemas.microsoft.com/office/powerpoint/2010/main" val="167948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6225" y="1364672"/>
            <a:ext cx="10972800" cy="528550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Семейная стабильность и сплоченность, адекватное воспитание и теплые, близкие отношения с членами семьи;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Средний и высокий уровень дохода в семье, адекватная обеспеченность жильем;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Высокое качество медицинской помощи;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Низкий уровень преступность в регионе;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Доступность служб социальной помощи;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Высокий уровень интеллекта и устойчивости к стрессу, физическое и психическое благополучие;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Высокая самооценка, развитие навыки самостоятельного решения проблем, поиска и восприятия социальной поддержки, устойчивости к давлению сверстников, умение контролировать свое поведение;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Соблюдение норм общества в употреблении психоактивных веществ</a:t>
            </a:r>
          </a:p>
          <a:p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2966" y="0"/>
            <a:ext cx="66848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Факторы защиты от риска </a:t>
            </a:r>
          </a:p>
          <a:p>
            <a:pPr algn="ctr"/>
            <a:r>
              <a:rPr lang="ru-RU" sz="3600" b="1" i="1" cap="none" spc="0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употребления ПАВ</a:t>
            </a:r>
          </a:p>
        </p:txBody>
      </p:sp>
    </p:spTree>
    <p:extLst>
      <p:ext uri="{BB962C8B-B14F-4D97-AF65-F5344CB8AC3E}">
        <p14:creationId xmlns:p14="http://schemas.microsoft.com/office/powerpoint/2010/main" val="3152245525"/>
      </p:ext>
    </p:extLst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2722</Words>
  <Application>Microsoft Office PowerPoint</Application>
  <PresentationFormat>Широкоэкранный</PresentationFormat>
  <Paragraphs>225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a_MonumentoTitul</vt:lpstr>
      <vt:lpstr>Arial</vt:lpstr>
      <vt:lpstr>Calibri</vt:lpstr>
      <vt:lpstr>Candara</vt:lpstr>
      <vt:lpstr>Corbel</vt:lpstr>
      <vt:lpstr>Tahoma</vt:lpstr>
      <vt:lpstr>Times New Roman</vt:lpstr>
      <vt:lpstr>Wingdings</vt:lpstr>
      <vt:lpstr>Океан</vt:lpstr>
      <vt:lpstr>   РАННЕЕ ВЫЯВЛЕНИЕ  И  ПРЕДУПРЕЖДЕНИЕ НАРКОМАНИИ (ЗАВИСИМОСТЕЙ) СРЕДИ УЧАЩИХСЯ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чего мы собрались?</vt:lpstr>
      <vt:lpstr>Спросите себя: </vt:lpstr>
      <vt:lpstr>Что происходит в подростковом возрасте? </vt:lpstr>
      <vt:lpstr>Почему подростки уязвимы? </vt:lpstr>
      <vt:lpstr>Что может стать угрозой? </vt:lpstr>
      <vt:lpstr>ОПАСНЫЕ ГРУППЫ ИНТЕРНЕТА </vt:lpstr>
      <vt:lpstr>ОПАСНЫЕ ГРУППЫ ИНТЕРНЕТА </vt:lpstr>
      <vt:lpstr>Кто такие подростки «группы риска»? </vt:lpstr>
      <vt:lpstr>Показатели участия ребенка в «опасных» группах </vt:lpstr>
      <vt:lpstr>Внимание, УГРОЗА! РОДИТЕЛИ, ОБРАТИТЕ ВНИМАНИЕ НА«ЗНАКИ» </vt:lpstr>
      <vt:lpstr>Как предотвратить беду? </vt:lpstr>
      <vt:lpstr>Презентация PowerPoint</vt:lpstr>
      <vt:lpstr>2. Оцените степень Вашего участия.  Составьте список, что самое важное в Вашей жизни (запишите в столбик). С левой стороны расставьте номера: 1 – самое важное, 2 – менее важное и т.д. Вспомните, например, вчерашний день. С правой стороны столбика напишите, сколько  времени (часов, минут) Вы уделили этому. Сравните номер слева  и время, указанное справа. А теперь посмотрите,  какое место занимает ребенок этом в ряду? Сколько времени Вы уделили ему?</vt:lpstr>
      <vt:lpstr>3. Установите доверительный контакт. </vt:lpstr>
      <vt:lpstr>Презентация PowerPoint</vt:lpstr>
      <vt:lpstr>5. Создайте домашнюю традицию ежедневно обсуждать проблемы и трудности. </vt:lpstr>
      <vt:lpstr> 6. Контролируйте пребывание ребенка в сети с помощью технических средств  </vt:lpstr>
      <vt:lpstr>7. Учите ребенка и справляться с трудностями. </vt:lpstr>
      <vt:lpstr>8. Говорите по душам </vt:lpstr>
      <vt:lpstr>   ПРИКАЗ от 6 октября 2014 г. N 581н   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СПАСИБО ЗА ВНИМАНИЕ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ВЫЯВЛЕНИЕ  И  ПРЕДУПРЕЖДЕНИЕ НАРКОМАНИИ (ЗАВИСИМОСТЕЙ) СРЕДИ УЧАЩИХСЯ</dc:title>
  <dc:creator>Mikhail Fabritsiev</dc:creator>
  <cp:lastModifiedBy>user</cp:lastModifiedBy>
  <cp:revision>27</cp:revision>
  <dcterms:created xsi:type="dcterms:W3CDTF">2019-03-24T17:35:28Z</dcterms:created>
  <dcterms:modified xsi:type="dcterms:W3CDTF">2022-06-07T05:29:49Z</dcterms:modified>
</cp:coreProperties>
</file>