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5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z-design.ru/Projects/AZLibrCD/Law/CrimnLaw/UKRF97/ukrf033.shtml" TargetMode="External"/><Relationship Id="rId2" Type="http://schemas.openxmlformats.org/officeDocument/2006/relationships/hyperlink" Target="http://www.az-design.ru/Projects/AZLibrCD/Law/CrimnLaw/UKRF97/ukrf166.shtml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z-design.ru/Projects/AZLibrCD/Law/CrimnLaw/UKRF97/ukrf105.shtml" TargetMode="External"/><Relationship Id="rId2" Type="http://schemas.openxmlformats.org/officeDocument/2006/relationships/hyperlink" Target="http://www.az-design.ru/Projects/AZLibrCD/Law/CrimnLaw/UKRF97/ukrf166.s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az-design.ru/Projects/AZLibrCD/Law/CrimnLaw/UKRF97/ukrf264.shtml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Ответственность за угон транспортных средств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2132856"/>
            <a:ext cx="1801673" cy="293751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3356992"/>
            <a:ext cx="3977640" cy="2996489"/>
          </a:xfrm>
        </p:spPr>
      </p:pic>
    </p:spTree>
    <p:extLst>
      <p:ext uri="{BB962C8B-B14F-4D97-AF65-F5344CB8AC3E}">
        <p14:creationId xmlns:p14="http://schemas.microsoft.com/office/powerpoint/2010/main" xmlns="" val="389008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60648"/>
            <a:ext cx="3008313" cy="5865515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Если при угоне умысел виновного был направлен не на хищение автомобиля или иного транспортного средства, а на использование их для совершения других преступлений, действия виновных должны квалифицироваться по совокупности преступлений по настоящей статье и за приготовление к совершению задуманного преступления. 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1375" y="2333402"/>
            <a:ext cx="3905250" cy="2800796"/>
          </a:xfrm>
        </p:spPr>
      </p:pic>
    </p:spTree>
    <p:extLst>
      <p:ext uri="{BB962C8B-B14F-4D97-AF65-F5344CB8AC3E}">
        <p14:creationId xmlns:p14="http://schemas.microsoft.com/office/powerpoint/2010/main" xmlns="" val="3457615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60648"/>
            <a:ext cx="3466728" cy="5865515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В случаях, когда при угоне транспортного средства виновный присваивает какие-либо его детали, узлы или агрегаты, а также находившиеся в нем вещи, его действия надлежит квалифицировать по совокупности преступлений — как угон и кражу чужого имущества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3284984"/>
            <a:ext cx="3310085" cy="2417174"/>
          </a:xfrm>
        </p:spPr>
      </p:pic>
    </p:spTree>
    <p:extLst>
      <p:ext uri="{BB962C8B-B14F-4D97-AF65-F5344CB8AC3E}">
        <p14:creationId xmlns:p14="http://schemas.microsoft.com/office/powerpoint/2010/main" xmlns="" val="2242255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826768" cy="4691063"/>
          </a:xfrm>
        </p:spPr>
        <p:txBody>
          <a:bodyPr>
            <a:noAutofit/>
          </a:bodyPr>
          <a:lstStyle/>
          <a:p>
            <a:pPr lvl="0"/>
            <a:r>
              <a:rPr lang="ru-RU" sz="1800" b="1" dirty="0">
                <a:solidFill>
                  <a:schemeClr val="tx1"/>
                </a:solidFill>
              </a:rPr>
              <a:t>Если угон совершен без цели хищения для временного пользования, но затем машина была уничтожена или повреждена, ответственность должна наступать не только за угон, но и за уничтожение или повреждение имущества. Такая же квалификация применяется и в тех случаях, когда намерение уничтожить или повредить транспортное средство возникло у виновного до его угона</a:t>
            </a:r>
            <a:r>
              <a:rPr lang="ru-RU" sz="1800" dirty="0"/>
              <a:t>.  </a:t>
            </a:r>
          </a:p>
          <a:p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3008313" cy="8441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3140968"/>
            <a:ext cx="2983230" cy="2247367"/>
          </a:xfrm>
        </p:spPr>
      </p:pic>
    </p:spTree>
    <p:extLst>
      <p:ext uri="{BB962C8B-B14F-4D97-AF65-F5344CB8AC3E}">
        <p14:creationId xmlns:p14="http://schemas.microsoft.com/office/powerpoint/2010/main" xmlns="" val="4274966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88640"/>
            <a:ext cx="4258816" cy="5937523"/>
          </a:xfrm>
        </p:spPr>
        <p:txBody>
          <a:bodyPr>
            <a:noAutofit/>
          </a:bodyPr>
          <a:lstStyle/>
          <a:p>
            <a:pPr lvl="0"/>
            <a:r>
              <a:rPr lang="ru-RU" sz="1800" dirty="0"/>
              <a:t>Угон группой лиц по предварительному сговору (</a:t>
            </a:r>
            <a:r>
              <a:rPr lang="ru-RU" sz="1800" dirty="0" err="1"/>
              <a:t>п.«а</a:t>
            </a:r>
            <a:r>
              <a:rPr lang="ru-RU" sz="1800" dirty="0"/>
              <a:t>» </a:t>
            </a:r>
            <a:r>
              <a:rPr lang="ru-RU" sz="1800" u="sng" dirty="0">
                <a:hlinkClick r:id="rId2"/>
              </a:rPr>
              <a:t>ч.2</a:t>
            </a:r>
            <a:r>
              <a:rPr lang="ru-RU" sz="1800" dirty="0"/>
              <a:t>) и организованной группой (</a:t>
            </a:r>
            <a:r>
              <a:rPr lang="ru-RU" sz="1800" u="sng" dirty="0">
                <a:hlinkClick r:id="rId2"/>
              </a:rPr>
              <a:t>ч.3</a:t>
            </a:r>
            <a:r>
              <a:rPr lang="ru-RU" sz="1800" dirty="0"/>
              <a:t>) квалифицируется по правилам соучастия в преступлении. Для каждой из названных форм соучастия важно, чтобы соучастники тем или иным путем принимали участие в угоне. При этом необязательно непосредственное управление автомобилем или иным транспортным средством, соучастник может и не находиться в угоняемом транспортном средстве, важно лишь, чтобы выполненная им функция оказала содействие угону. Вместе с тем, если содействие выразилось только в даче советов, предоставлении каких-то технических средств либо в заранее обещанном укрывательстве преступления, такие действия следует квалифицировать со ссылкой на </a:t>
            </a:r>
            <a:r>
              <a:rPr lang="ru-RU" sz="1800" u="sng" dirty="0">
                <a:hlinkClick r:id="rId3"/>
              </a:rPr>
              <a:t>ст.33</a:t>
            </a:r>
            <a:r>
              <a:rPr lang="ru-RU" sz="1800" dirty="0"/>
              <a:t> как подстрекательство или пособничество в угоне.  </a:t>
            </a:r>
          </a:p>
          <a:p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620688"/>
            <a:ext cx="3034665" cy="2360295"/>
          </a:xfrm>
        </p:spPr>
      </p:pic>
      <p:pic>
        <p:nvPicPr>
          <p:cNvPr id="2050" name="Picture 2" descr="C:\Users\Алла Николаевна\Desktop\00006bc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73016"/>
            <a:ext cx="3895344" cy="231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92468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980728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/>
              <a:t>Под насилием, не опасным для жизни и здоровья потерпевшего, а также угрозой применения такого насилия имеется в виду нанесение потерпевшему побоев или совершение иных насильственных действий, причинивших физическую боль, но не повлекших кратковременного расстройства здоровья или незначительную стойкую утрату общей трудоспособности.  </a:t>
            </a:r>
          </a:p>
        </p:txBody>
      </p:sp>
    </p:spTree>
    <p:extLst>
      <p:ext uri="{BB962C8B-B14F-4D97-AF65-F5344CB8AC3E}">
        <p14:creationId xmlns:p14="http://schemas.microsoft.com/office/powerpoint/2010/main" xmlns="" val="1032631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028343"/>
            <a:ext cx="82089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/>
              <a:t>Потерпевшим при насильственном угоне может быть водитель транспортного средства, лицо, осуществляющее охрану этого средства, а равно иные лица, препятствующие угону. Важно лишь, чтобы насилие было средством завладения транспортом, т.е. находилось с ним в причинной связи.  </a:t>
            </a:r>
          </a:p>
          <a:p>
            <a:pPr lvl="0"/>
            <a:r>
              <a:rPr lang="ru-RU" sz="2400" dirty="0"/>
              <a:t> Применение насилия при угоне охватывается диспозицией </a:t>
            </a:r>
            <a:r>
              <a:rPr lang="ru-RU" sz="2400" u="sng" dirty="0">
                <a:hlinkClick r:id="rId2"/>
              </a:rPr>
              <a:t>ч.2</a:t>
            </a:r>
            <a:r>
              <a:rPr lang="ru-RU" sz="2400" dirty="0"/>
              <a:t> и </a:t>
            </a:r>
            <a:r>
              <a:rPr lang="ru-RU" sz="2400" u="sng" dirty="0" err="1">
                <a:hlinkClick r:id="rId2"/>
              </a:rPr>
              <a:t>ч.З</a:t>
            </a:r>
            <a:r>
              <a:rPr lang="ru-RU" sz="2400" dirty="0"/>
              <a:t> настоящей статьи и дополнительной квалификации по статьям о преступлениях против личности не требует.  </a:t>
            </a:r>
          </a:p>
          <a:p>
            <a:pPr lvl="0"/>
            <a:r>
              <a:rPr lang="ru-RU" sz="2400" dirty="0"/>
              <a:t> Лишение жизни потерпевшего при угоне транспортных средств должно квалифицироваться по </a:t>
            </a:r>
            <a:r>
              <a:rPr lang="ru-RU" sz="2400" u="sng" dirty="0">
                <a:hlinkClick r:id="rId3"/>
              </a:rPr>
              <a:t>ст.105</a:t>
            </a:r>
            <a:r>
              <a:rPr lang="ru-RU" sz="2400" dirty="0"/>
              <a:t> (ч.1 или 2) и настоящей статье.</a:t>
            </a:r>
          </a:p>
        </p:txBody>
      </p:sp>
    </p:spTree>
    <p:extLst>
      <p:ext uri="{BB962C8B-B14F-4D97-AF65-F5344CB8AC3E}">
        <p14:creationId xmlns:p14="http://schemas.microsoft.com/office/powerpoint/2010/main" xmlns="" val="2376045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363272" cy="1196752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FF0000"/>
                </a:solidFill>
              </a:rPr>
              <a:t>Статья 166. Неправомерное завладение автомобилем или иным транспортным средством без цели хищения</a:t>
            </a:r>
            <a:r>
              <a:rPr lang="ru-RU" b="1" dirty="0">
                <a:solidFill>
                  <a:srgbClr val="FF0000"/>
                </a:solidFill>
              </a:rPr>
              <a:t>   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268760"/>
            <a:ext cx="5554960" cy="4857403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1. Неправомерное завладение автомобилем или иным транспортным средством без цели хищения (угон) — наказывается ограничением свободы на срок до трех лет, либо арестом на срок от трех до шести месяцев, либо лишением свободы на срок до трех лет.     </a:t>
            </a:r>
            <a:endParaRPr lang="ru-RU" dirty="0"/>
          </a:p>
          <a:p>
            <a:r>
              <a:rPr lang="ru-RU" b="1" dirty="0"/>
              <a:t> 2. То же деяние, совершенное:</a:t>
            </a:r>
            <a:endParaRPr lang="ru-RU" dirty="0"/>
          </a:p>
          <a:p>
            <a:r>
              <a:rPr lang="ru-RU" b="1" dirty="0"/>
              <a:t> а) группой лиц по предварительному сговору;          </a:t>
            </a:r>
            <a:endParaRPr lang="ru-RU" dirty="0"/>
          </a:p>
          <a:p>
            <a:r>
              <a:rPr lang="ru-RU" b="1" dirty="0"/>
              <a:t> б) неоднократно;</a:t>
            </a:r>
            <a:endParaRPr lang="ru-RU" dirty="0"/>
          </a:p>
          <a:p>
            <a:r>
              <a:rPr lang="ru-RU" b="1" dirty="0"/>
              <a:t> в) с применением насилия, не опасного для жизни или здоровья, либо с угрозой применения такого насилия,         — наказывается лишением свободы на срок от трех до семи лет.  </a:t>
            </a:r>
            <a:endParaRPr lang="ru-RU" dirty="0"/>
          </a:p>
          <a:p>
            <a:r>
              <a:rPr lang="ru-RU" b="1" dirty="0"/>
              <a:t>3. Деяния, предусмотренные частями первой или второй настоящей статьи, совершенные организованной группой либо причинившие крупный ущерб, — наказываются лишением свободы на срок от пяти до десяти лет.  </a:t>
            </a:r>
            <a:endParaRPr lang="ru-RU" dirty="0"/>
          </a:p>
          <a:p>
            <a:r>
              <a:rPr lang="ru-RU" b="1" dirty="0"/>
              <a:t>4. Деяния, предусмотренные частями первой, второй или третьей настоящей статьи, совершенные с применением насилия, опасного для жизни или здоровья, либо с угрозой применения такого насилия, — наказываются лишением свободы на срок от шести до двенадцати лет.</a:t>
            </a:r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3284984"/>
            <a:ext cx="2628900" cy="1752600"/>
          </a:xfrm>
        </p:spPr>
      </p:pic>
    </p:spTree>
    <p:extLst>
      <p:ext uri="{BB962C8B-B14F-4D97-AF65-F5344CB8AC3E}">
        <p14:creationId xmlns:p14="http://schemas.microsoft.com/office/powerpoint/2010/main" xmlns="" val="111463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type="body" sz="half" idx="2"/>
          </p:nvPr>
        </p:nvSpPr>
        <p:spPr>
          <a:xfrm>
            <a:off x="457200" y="404664"/>
            <a:ext cx="4762872" cy="5721499"/>
          </a:xfrm>
        </p:spPr>
        <p:txBody>
          <a:bodyPr>
            <a:normAutofit/>
          </a:bodyPr>
          <a:lstStyle/>
          <a:p>
            <a:pPr lvl="0"/>
            <a:r>
              <a:rPr lang="ru-RU" sz="2200" dirty="0"/>
              <a:t>В отнесении данного деяния к преступлениям против собственности отражена идея приоритетной охраны интересов личности. Законодатель придал решающее значение нарушению права владельцев транспортных средств, хотя одновременно неправомерное завладение транспортными средствами может посягать и на безопасность движения механического транспорта.  </a:t>
            </a:r>
          </a:p>
          <a:p>
            <a:endParaRPr lang="ru-RU" sz="22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3212976"/>
            <a:ext cx="2880360" cy="2265883"/>
          </a:xfrm>
        </p:spPr>
      </p:pic>
    </p:spTree>
    <p:extLst>
      <p:ext uri="{BB962C8B-B14F-4D97-AF65-F5344CB8AC3E}">
        <p14:creationId xmlns:p14="http://schemas.microsoft.com/office/powerpoint/2010/main" xmlns="" val="27171579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32656"/>
            <a:ext cx="4834880" cy="5793507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1600" dirty="0"/>
              <a:t>Предметом преступления являются автомобиль или иное транспортное средство. Под иными транспортными средствами понимаются трактора и иные самоходные машины, трамваи и троллейбусы, а также мотоциклы и иные механические транспортные средства (см. </a:t>
            </a:r>
            <a:r>
              <a:rPr lang="ru-RU" sz="1600" u="sng" dirty="0">
                <a:hlinkClick r:id="rId2"/>
              </a:rPr>
              <a:t>комментарий к ст.264</a:t>
            </a:r>
            <a:r>
              <a:rPr lang="ru-RU" sz="1600" dirty="0"/>
              <a:t>). К иным механическим транспортным средствам, в частности, относятся машины, выполняющие не только транспортные, но и иные функции, например сельскохозяйственные (комбайны), дорожные (автогрейдер, </a:t>
            </a:r>
            <a:r>
              <a:rPr lang="ru-RU" sz="1600" dirty="0" err="1"/>
              <a:t>асфальтоукладчик</a:t>
            </a:r>
            <a:r>
              <a:rPr lang="ru-RU" sz="1600" dirty="0"/>
              <a:t>) и др. Механические транспортные средства должны быть самоходными, т.е. иметь автономный двигатель. Транспортные средства, не оборудованные двигателем (велосипеды, гужевой транспорт и т.д.), не признаются таковыми.  Правила дорожного движения устанавливают, что механические транспортные средства должны иметь рабочий объем двигателя более 50 куб. см. и конструктивную скорость не менее 40 км/час. Транспортные средства, имеющие меньшие показатели, к механическим транспортным средствам не относятся. В частности, ими не могут признаваться мотовелосипеды. 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1375" y="2269331"/>
            <a:ext cx="3905250" cy="2928937"/>
          </a:xfrm>
        </p:spPr>
      </p:pic>
    </p:spTree>
    <p:extLst>
      <p:ext uri="{BB962C8B-B14F-4D97-AF65-F5344CB8AC3E}">
        <p14:creationId xmlns:p14="http://schemas.microsoft.com/office/powerpoint/2010/main" xmlns="" val="4207768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60648"/>
            <a:ext cx="3008313" cy="5865515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000" dirty="0"/>
              <a:t>Завладение автомобилем или иным транспортным средством (угон) выражается в тайном или открытом уводе его с места нахождения (стоянки). Транспортное средство может находиться в любом месте, установленном его владельцем или уполномоченным лицом: в гараже, автопарке, на улице, на территории предприятия и т.д. Стоянка может быть постоянной или временной.  </a:t>
            </a:r>
          </a:p>
          <a:p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16632"/>
            <a:ext cx="3596640" cy="2697480"/>
          </a:xfrm>
        </p:spPr>
      </p:pic>
      <p:pic>
        <p:nvPicPr>
          <p:cNvPr id="1026" name="Picture 2" descr="C:\Users\Алла Николаевна\Desktop\IMG_49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93096"/>
            <a:ext cx="3149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лла Николаевна\Desktop\DSCN99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492896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4283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908720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/>
              <a:t>Автомобиль или иное транспортное средство должны быть чужими, т.е. виновный не должен иметь каких-либо прав или разрешения на его использование. Не образует состава преступления самовольное пользование транспортным средством кем-либо из членов семьи владельца или другими лицами, которым ранее разрешалось брать машину, не требуя дополнительного согласия владельца.  </a:t>
            </a:r>
          </a:p>
          <a:p>
            <a:r>
              <a:rPr lang="ru-RU" sz="2000" dirty="0"/>
              <a:t>       Нельзя усматривать угон в случаях самовольного использования транспортного средства лицом, являющимся штатным его водителем. Если же машиной завладело лицо, ранее работавшее шофером, а затем отстраненное от управления, то содеянное образует угон транспортного средства.  </a:t>
            </a:r>
          </a:p>
          <a:p>
            <a:r>
              <a:rPr lang="ru-RU" sz="2000" dirty="0"/>
              <a:t>       Завладение транспортным средством не образует преступления, если оно было совершено в состоянии крайней необходимости, при задержании преступника, для оказания помощи тяжелораненому человеку и т.д.  </a:t>
            </a:r>
          </a:p>
        </p:txBody>
      </p:sp>
    </p:spTree>
    <p:extLst>
      <p:ext uri="{BB962C8B-B14F-4D97-AF65-F5344CB8AC3E}">
        <p14:creationId xmlns:p14="http://schemas.microsoft.com/office/powerpoint/2010/main" xmlns="" val="3236422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32656"/>
            <a:ext cx="4186808" cy="5793507"/>
          </a:xfrm>
        </p:spPr>
        <p:txBody>
          <a:bodyPr>
            <a:normAutofit/>
          </a:bodyPr>
          <a:lstStyle/>
          <a:p>
            <a:pPr lvl="0"/>
            <a:r>
              <a:rPr lang="ru-RU" sz="1600" dirty="0"/>
              <a:t>Преступление считается оконченным с момента завладения чужим автомобилем или иным транспортным средством и увода их с места стоянки. При этом не имеет значения, на какое расстояние уведено транспортное средство и как долго виновный пользовался им. Угон может быть осуществлен как с помощью двигателя, так и путем перемещения транспортного средства вручную. Не образуют угона случаи, когда машина перемещена в пределах стоянки или отведена в сторону из-за создаваемых ею помех. Для состава преступления не требуется наступления каких-либо вредных последствий.  </a:t>
            </a:r>
          </a:p>
          <a:p>
            <a:r>
              <a:rPr lang="ru-RU" sz="1600" dirty="0"/>
              <a:t>       Проникновение в кабину автомобиля или иного транспортного средства с целью угона, неудачная попытка завести его и другие подобные действия должны рассматриваться как покушение на угон, если не будет установлено иной цели угона.  </a:t>
            </a:r>
          </a:p>
          <a:p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9000" y="2628900"/>
            <a:ext cx="3810000" cy="2209800"/>
          </a:xfrm>
        </p:spPr>
      </p:pic>
    </p:spTree>
    <p:extLst>
      <p:ext uri="{BB962C8B-B14F-4D97-AF65-F5344CB8AC3E}">
        <p14:creationId xmlns:p14="http://schemas.microsoft.com/office/powerpoint/2010/main" xmlns="" val="354613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32656"/>
            <a:ext cx="3754760" cy="5793507"/>
          </a:xfrm>
        </p:spPr>
        <p:txBody>
          <a:bodyPr/>
          <a:lstStyle/>
          <a:p>
            <a:pPr lvl="0"/>
            <a:r>
              <a:rPr lang="ru-RU" sz="2400" dirty="0"/>
              <a:t>Субъектом преступления могут быть вменяемые лица, достигшие 16 лет. Не является субъектом угона лицо, самовольно использовавшее закрепленное за ним транспортное средство в личных целях. 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5200" y="1851660"/>
            <a:ext cx="3657600" cy="3764280"/>
          </a:xfrm>
        </p:spPr>
      </p:pic>
    </p:spTree>
    <p:extLst>
      <p:ext uri="{BB962C8B-B14F-4D97-AF65-F5344CB8AC3E}">
        <p14:creationId xmlns:p14="http://schemas.microsoft.com/office/powerpoint/2010/main" xmlns="" val="1253820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32656"/>
            <a:ext cx="4042792" cy="5793507"/>
          </a:xfrm>
        </p:spPr>
        <p:txBody>
          <a:bodyPr>
            <a:normAutofit/>
          </a:bodyPr>
          <a:lstStyle/>
          <a:p>
            <a:pPr lvl="0"/>
            <a:r>
              <a:rPr lang="ru-RU" sz="2400" dirty="0"/>
              <a:t>Субъективная сторона преступления характеризуется прямым умыслом. Виновный сознает общественно опасный, противоправный характер своих действий и желает их совершить. Если лицо не сознавало, что завладевает чужим транспортным средством, оно не может нести ответственности за угон. 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916832"/>
            <a:ext cx="4000500" cy="2499360"/>
          </a:xfrm>
        </p:spPr>
      </p:pic>
    </p:spTree>
    <p:extLst>
      <p:ext uri="{BB962C8B-B14F-4D97-AF65-F5344CB8AC3E}">
        <p14:creationId xmlns:p14="http://schemas.microsoft.com/office/powerpoint/2010/main" xmlns="" val="2746930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30</TotalTime>
  <Words>598</Words>
  <Application>Microsoft Office PowerPoint</Application>
  <PresentationFormat>Экран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Ответственность за угон транспортных средств</vt:lpstr>
      <vt:lpstr>Статья 166. Неправомерное завладение автомобилем или иным транспортным средством без цели хищения   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Ответственность за угон транспортных средств</dc:title>
  <dc:creator>Алла Николаевна</dc:creator>
  <cp:lastModifiedBy>Отдел-кадров2</cp:lastModifiedBy>
  <cp:revision>18</cp:revision>
  <dcterms:created xsi:type="dcterms:W3CDTF">2012-05-15T04:36:50Z</dcterms:created>
  <dcterms:modified xsi:type="dcterms:W3CDTF">2019-05-30T09:08:33Z</dcterms:modified>
</cp:coreProperties>
</file>